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Arial Black" panose="020B0A04020102020204" pitchFamily="34" charset="0"/>
      <p:regular r:id="rId38"/>
      <p:bold r:id="rId39"/>
    </p:embeddedFont>
    <p:embeddedFont>
      <p:font typeface="Consolas" panose="020B0609020204030204" pitchFamily="49" charset="0"/>
      <p:regular r:id="rId40"/>
      <p:bold r:id="rId41"/>
      <p:italic r:id="rId42"/>
      <p:boldItalic r:id="rId43"/>
    </p:embeddedFont>
    <p:embeddedFont>
      <p:font typeface="Fira Code" pitchFamily="1" charset="0"/>
      <p:regular r:id="rId44"/>
      <p:bold r:id="rId45"/>
    </p:embeddedFont>
    <p:embeddedFont>
      <p:font typeface="Tinos"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B019AB-D5A7-47AD-87BF-E3158078384D}">
  <a:tblStyle styleId="{BAB019AB-D5A7-47AD-87BF-E315807838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54"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4"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a0ff570508_7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74" name="Google Shape;74;g2a0ff570508_7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7f86baf8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7f86baf8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80f76daead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80f76daea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802b7eee4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802b7eee4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7f86baf84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7f86baf84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80f76daea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80f76daea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802b7eee4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802b7eee4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80f76daea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80f76daea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802b7eee4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802b7eee4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802b7eee4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802b7eee4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802b7eee4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802b7eee4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a0ff570508_2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80" name="Google Shape;80;g2a0ff570508_2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7f86baf84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7f86baf84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02b7eee4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802b7eee4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80f76daea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80f76daea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7f86baf8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7f86baf8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80f76daead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80f76daea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7f86baf84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7f86baf84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7f86baf84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7f86baf84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7f86baf84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7f86baf84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7f86baf840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7f86baf84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7f86baf84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7f86baf84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7f955c2fd3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27f955c2fd3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a0ff570508_0_282:notes"/>
          <p:cNvSpPr>
            <a:spLocks noGrp="1" noRot="1" noChangeAspect="1"/>
          </p:cNvSpPr>
          <p:nvPr>
            <p:ph type="sldImg" idx="2"/>
          </p:nvPr>
        </p:nvSpPr>
        <p:spPr>
          <a:xfrm>
            <a:off x="381304"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a0ff570508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a0ff570508_0_302:notes"/>
          <p:cNvSpPr>
            <a:spLocks noGrp="1" noRot="1" noChangeAspect="1"/>
          </p:cNvSpPr>
          <p:nvPr>
            <p:ph type="sldImg" idx="2"/>
          </p:nvPr>
        </p:nvSpPr>
        <p:spPr>
          <a:xfrm>
            <a:off x="381304"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a0ff570508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a15f6bed59_1_1:notes"/>
          <p:cNvSpPr>
            <a:spLocks noGrp="1" noRot="1" noChangeAspect="1"/>
          </p:cNvSpPr>
          <p:nvPr>
            <p:ph type="sldImg" idx="2"/>
          </p:nvPr>
        </p:nvSpPr>
        <p:spPr>
          <a:xfrm>
            <a:off x="381304"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a15f6bed5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802b7eee4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802b7eee4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7f955c2fd3_2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g27f955c2fd3_2_315:notes"/>
          <p:cNvSpPr>
            <a:spLocks noGrp="1" noRot="1" noChangeAspect="1"/>
          </p:cNvSpPr>
          <p:nvPr>
            <p:ph type="sldImg" idx="2"/>
          </p:nvPr>
        </p:nvSpPr>
        <p:spPr>
          <a:xfrm>
            <a:off x="2122989" y="685800"/>
            <a:ext cx="261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9d165dbb47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29d165dbb47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7f8022d3c5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7f8022d3c5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7f8022d3c5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7f8022d3c5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80f0230f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80f0230f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7f8022d3c5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7f8022d3c5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7f86baf8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7f86baf8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59486" y="2469987"/>
            <a:ext cx="4131900" cy="1131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990000"/>
              </a:buClr>
              <a:buSzPts val="2700"/>
              <a:buFont typeface="Arial Black"/>
              <a:buNone/>
              <a:defRPr sz="2700">
                <a:solidFill>
                  <a:srgbClr val="99000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 name="Google Shape;12;p2"/>
          <p:cNvSpPr txBox="1">
            <a:spLocks noGrp="1"/>
          </p:cNvSpPr>
          <p:nvPr>
            <p:ph type="subTitle" idx="1"/>
          </p:nvPr>
        </p:nvSpPr>
        <p:spPr>
          <a:xfrm>
            <a:off x="459486" y="3648046"/>
            <a:ext cx="4131900" cy="7500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chemeClr val="dk1"/>
              </a:buClr>
              <a:buSzPts val="1500"/>
              <a:buNone/>
              <a:defRPr sz="1500">
                <a:solidFill>
                  <a:schemeClr val="dk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3" name="Google Shape;13;p2"/>
          <p:cNvPicPr preferRelativeResize="0"/>
          <p:nvPr/>
        </p:nvPicPr>
        <p:blipFill rotWithShape="1">
          <a:blip r:embed="rId2">
            <a:alphaModFix/>
          </a:blip>
          <a:srcRect/>
          <a:stretch/>
        </p:blipFill>
        <p:spPr>
          <a:xfrm>
            <a:off x="70532" y="97371"/>
            <a:ext cx="2817615" cy="8805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sp>
        <p:nvSpPr>
          <p:cNvPr id="55" name="Google Shape;55;p12"/>
          <p:cNvSpPr txBox="1">
            <a:spLocks noGrp="1"/>
          </p:cNvSpPr>
          <p:nvPr>
            <p:ph type="ctrTitle"/>
          </p:nvPr>
        </p:nvSpPr>
        <p:spPr>
          <a:xfrm>
            <a:off x="459486" y="2469987"/>
            <a:ext cx="4131803" cy="113109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FFCC00"/>
              </a:buClr>
              <a:buSzPts val="2700"/>
              <a:buFont typeface="Arial Black"/>
              <a:buNone/>
              <a:defRPr sz="2700">
                <a:solidFill>
                  <a:srgbClr val="FFCC0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12"/>
          <p:cNvSpPr txBox="1">
            <a:spLocks noGrp="1"/>
          </p:cNvSpPr>
          <p:nvPr>
            <p:ph type="subTitle" idx="1"/>
          </p:nvPr>
        </p:nvSpPr>
        <p:spPr>
          <a:xfrm>
            <a:off x="459486" y="3648046"/>
            <a:ext cx="4131803" cy="750143"/>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chemeClr val="lt1"/>
              </a:buClr>
              <a:buSzPts val="1500"/>
              <a:buNone/>
              <a:defRPr sz="1500">
                <a:solidFill>
                  <a:schemeClr val="l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pic>
        <p:nvPicPr>
          <p:cNvPr id="57" name="Google Shape;57;p12"/>
          <p:cNvPicPr preferRelativeResize="0"/>
          <p:nvPr/>
        </p:nvPicPr>
        <p:blipFill rotWithShape="1">
          <a:blip r:embed="rId2">
            <a:alphaModFix/>
          </a:blip>
          <a:srcRect/>
          <a:stretch/>
        </p:blipFill>
        <p:spPr>
          <a:xfrm>
            <a:off x="102806" y="4632722"/>
            <a:ext cx="737364" cy="460853"/>
          </a:xfrm>
          <a:prstGeom prst="rect">
            <a:avLst/>
          </a:prstGeom>
          <a:noFill/>
          <a:ln>
            <a:noFill/>
          </a:ln>
        </p:spPr>
      </p:pic>
      <p:pic>
        <p:nvPicPr>
          <p:cNvPr id="58" name="Google Shape;58;p12"/>
          <p:cNvPicPr preferRelativeResize="0"/>
          <p:nvPr/>
        </p:nvPicPr>
        <p:blipFill rotWithShape="1">
          <a:blip r:embed="rId3">
            <a:alphaModFix/>
          </a:blip>
          <a:srcRect/>
          <a:stretch/>
        </p:blipFill>
        <p:spPr>
          <a:xfrm>
            <a:off x="178045" y="147729"/>
            <a:ext cx="2595928" cy="75714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dk1"/>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459485" y="274320"/>
            <a:ext cx="82296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FFC000"/>
              </a:buClr>
              <a:buSzPts val="2100"/>
              <a:buFont typeface="Arial Black"/>
              <a:buNone/>
              <a:defRPr sz="2100">
                <a:solidFill>
                  <a:srgbClr val="FFC00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 name="Google Shape;61;p13"/>
          <p:cNvSpPr txBox="1">
            <a:spLocks noGrp="1"/>
          </p:cNvSpPr>
          <p:nvPr>
            <p:ph type="body" idx="1"/>
          </p:nvPr>
        </p:nvSpPr>
        <p:spPr>
          <a:xfrm>
            <a:off x="459485" y="1357884"/>
            <a:ext cx="8229600" cy="3274219"/>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342900" algn="l">
              <a:lnSpc>
                <a:spcPct val="90000"/>
              </a:lnSpc>
              <a:spcBef>
                <a:spcPts val="400"/>
              </a:spcBef>
              <a:spcAft>
                <a:spcPts val="0"/>
              </a:spcAft>
              <a:buClr>
                <a:schemeClr val="dk1"/>
              </a:buClr>
              <a:buSzPts val="1800"/>
              <a:buChar char="•"/>
              <a:defRPr>
                <a:solidFill>
                  <a:schemeClr val="dk1"/>
                </a:solidFill>
              </a:defRPr>
            </a:lvl2pPr>
            <a:lvl3pPr marL="1371600" lvl="2" indent="-323850" algn="l">
              <a:lnSpc>
                <a:spcPct val="90000"/>
              </a:lnSpc>
              <a:spcBef>
                <a:spcPts val="400"/>
              </a:spcBef>
              <a:spcAft>
                <a:spcPts val="0"/>
              </a:spcAft>
              <a:buClr>
                <a:schemeClr val="dk1"/>
              </a:buClr>
              <a:buSzPts val="1500"/>
              <a:buChar char="•"/>
              <a:defRPr>
                <a:solidFill>
                  <a:schemeClr val="dk1"/>
                </a:solidFill>
              </a:defRPr>
            </a:lvl3pPr>
            <a:lvl4pPr marL="1828800" lvl="3" indent="-317500" algn="l">
              <a:lnSpc>
                <a:spcPct val="90000"/>
              </a:lnSpc>
              <a:spcBef>
                <a:spcPts val="400"/>
              </a:spcBef>
              <a:spcAft>
                <a:spcPts val="0"/>
              </a:spcAft>
              <a:buClr>
                <a:schemeClr val="dk1"/>
              </a:buClr>
              <a:buSzPts val="1400"/>
              <a:buChar char="•"/>
              <a:defRPr>
                <a:solidFill>
                  <a:schemeClr val="dk1"/>
                </a:solidFill>
              </a:defRPr>
            </a:lvl4pPr>
            <a:lvl5pPr marL="2286000" lvl="4" indent="-317500" algn="l">
              <a:lnSpc>
                <a:spcPct val="90000"/>
              </a:lnSpc>
              <a:spcBef>
                <a:spcPts val="400"/>
              </a:spcBef>
              <a:spcAft>
                <a:spcPts val="0"/>
              </a:spcAft>
              <a:buClr>
                <a:schemeClr val="dk1"/>
              </a:buClr>
              <a:buSzPts val="1400"/>
              <a:buChar char="•"/>
              <a:defRPr>
                <a:solidFill>
                  <a:schemeClr val="dk1"/>
                </a:solidFill>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pic>
        <p:nvPicPr>
          <p:cNvPr id="62" name="Google Shape;62;p13"/>
          <p:cNvPicPr preferRelativeResize="0"/>
          <p:nvPr/>
        </p:nvPicPr>
        <p:blipFill rotWithShape="1">
          <a:blip r:embed="rId2">
            <a:alphaModFix/>
          </a:blip>
          <a:srcRect/>
          <a:stretch/>
        </p:blipFill>
        <p:spPr>
          <a:xfrm>
            <a:off x="102806" y="4632722"/>
            <a:ext cx="737364" cy="4608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Divider ">
  <p:cSld name="Section Divider ">
    <p:bg>
      <p:bgPr>
        <a:solidFill>
          <a:schemeClr val="dk1"/>
        </a:solidFill>
        <a:effectLst/>
      </p:bgPr>
    </p:bg>
    <p:spTree>
      <p:nvGrpSpPr>
        <p:cNvPr id="1" name="Shape 63"/>
        <p:cNvGrpSpPr/>
        <p:nvPr/>
      </p:nvGrpSpPr>
      <p:grpSpPr>
        <a:xfrm>
          <a:off x="0" y="0"/>
          <a:ext cx="0" cy="0"/>
          <a:chOff x="0" y="0"/>
          <a:chExt cx="0" cy="0"/>
        </a:xfrm>
      </p:grpSpPr>
      <p:cxnSp>
        <p:nvCxnSpPr>
          <p:cNvPr id="64" name="Google Shape;64;p14"/>
          <p:cNvCxnSpPr/>
          <p:nvPr/>
        </p:nvCxnSpPr>
        <p:spPr>
          <a:xfrm>
            <a:off x="480060" y="3624943"/>
            <a:ext cx="2830298" cy="0"/>
          </a:xfrm>
          <a:prstGeom prst="straightConnector1">
            <a:avLst/>
          </a:prstGeom>
          <a:noFill/>
          <a:ln w="50800" cap="flat" cmpd="sng">
            <a:solidFill>
              <a:srgbClr val="FFC000"/>
            </a:solidFill>
            <a:prstDash val="solid"/>
            <a:miter lim="800000"/>
            <a:headEnd type="none" w="sm" len="sm"/>
            <a:tailEnd type="none" w="sm" len="sm"/>
          </a:ln>
        </p:spPr>
      </p:cxnSp>
      <p:sp>
        <p:nvSpPr>
          <p:cNvPr id="65" name="Google Shape;65;p14"/>
          <p:cNvSpPr txBox="1">
            <a:spLocks noGrp="1"/>
          </p:cNvSpPr>
          <p:nvPr>
            <p:ph type="body" idx="1"/>
          </p:nvPr>
        </p:nvSpPr>
        <p:spPr>
          <a:xfrm>
            <a:off x="459486" y="3038094"/>
            <a:ext cx="3388519" cy="50720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2100"/>
              <a:buNone/>
              <a:defRPr b="1">
                <a:solidFill>
                  <a:schemeClr val="lt1"/>
                </a:solidFill>
                <a:latin typeface="Arial Black"/>
                <a:ea typeface="Arial Black"/>
                <a:cs typeface="Arial Black"/>
                <a:sym typeface="Arial Black"/>
              </a:defRPr>
            </a:lvl1pPr>
            <a:lvl2pPr marL="914400" lvl="1" indent="-342900" algn="l">
              <a:lnSpc>
                <a:spcPct val="90000"/>
              </a:lnSpc>
              <a:spcBef>
                <a:spcPts val="400"/>
              </a:spcBef>
              <a:spcAft>
                <a:spcPts val="0"/>
              </a:spcAft>
              <a:buClr>
                <a:schemeClr val="dk1"/>
              </a:buClr>
              <a:buSzPts val="1800"/>
              <a:buChar char="•"/>
              <a:defRPr>
                <a:solidFill>
                  <a:schemeClr val="dk1"/>
                </a:solidFill>
              </a:defRPr>
            </a:lvl2pPr>
            <a:lvl3pPr marL="1371600" lvl="2" indent="-323850" algn="l">
              <a:lnSpc>
                <a:spcPct val="90000"/>
              </a:lnSpc>
              <a:spcBef>
                <a:spcPts val="400"/>
              </a:spcBef>
              <a:spcAft>
                <a:spcPts val="0"/>
              </a:spcAft>
              <a:buClr>
                <a:schemeClr val="dk1"/>
              </a:buClr>
              <a:buSzPts val="1500"/>
              <a:buChar char="•"/>
              <a:defRPr>
                <a:solidFill>
                  <a:schemeClr val="dk1"/>
                </a:solidFill>
              </a:defRPr>
            </a:lvl3pPr>
            <a:lvl4pPr marL="1828800" lvl="3" indent="-317500" algn="l">
              <a:lnSpc>
                <a:spcPct val="90000"/>
              </a:lnSpc>
              <a:spcBef>
                <a:spcPts val="400"/>
              </a:spcBef>
              <a:spcAft>
                <a:spcPts val="0"/>
              </a:spcAft>
              <a:buClr>
                <a:schemeClr val="dk1"/>
              </a:buClr>
              <a:buSzPts val="1400"/>
              <a:buChar char="•"/>
              <a:defRPr>
                <a:solidFill>
                  <a:schemeClr val="dk1"/>
                </a:solidFill>
              </a:defRPr>
            </a:lvl4pPr>
            <a:lvl5pPr marL="2286000" lvl="4" indent="-317500" algn="l">
              <a:lnSpc>
                <a:spcPct val="90000"/>
              </a:lnSpc>
              <a:spcBef>
                <a:spcPts val="400"/>
              </a:spcBef>
              <a:spcAft>
                <a:spcPts val="0"/>
              </a:spcAft>
              <a:buClr>
                <a:schemeClr val="dk1"/>
              </a:buClr>
              <a:buSzPts val="1400"/>
              <a:buChar char="•"/>
              <a:defRPr>
                <a:solidFill>
                  <a:schemeClr val="dk1"/>
                </a:solidFill>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pic>
        <p:nvPicPr>
          <p:cNvPr id="66" name="Google Shape;66;p14"/>
          <p:cNvPicPr preferRelativeResize="0"/>
          <p:nvPr/>
        </p:nvPicPr>
        <p:blipFill rotWithShape="1">
          <a:blip r:embed="rId2">
            <a:alphaModFix/>
          </a:blip>
          <a:srcRect/>
          <a:stretch/>
        </p:blipFill>
        <p:spPr>
          <a:xfrm>
            <a:off x="102806" y="4632722"/>
            <a:ext cx="737364" cy="46085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Column - Photo w/ Title and Content">
  <p:cSld name="2 Column - Photo w/ Title and Content">
    <p:bg>
      <p:bgPr>
        <a:solidFill>
          <a:schemeClr val="dk1"/>
        </a:solidFill>
        <a:effectLst/>
      </p:bgPr>
    </p:bg>
    <p:spTree>
      <p:nvGrpSpPr>
        <p:cNvPr id="1" name="Shape 67"/>
        <p:cNvGrpSpPr/>
        <p:nvPr/>
      </p:nvGrpSpPr>
      <p:grpSpPr>
        <a:xfrm>
          <a:off x="0" y="0"/>
          <a:ext cx="0" cy="0"/>
          <a:chOff x="0" y="0"/>
          <a:chExt cx="0" cy="0"/>
        </a:xfrm>
      </p:grpSpPr>
      <p:sp>
        <p:nvSpPr>
          <p:cNvPr id="68" name="Google Shape;68;p15"/>
          <p:cNvSpPr>
            <a:spLocks noGrp="1"/>
          </p:cNvSpPr>
          <p:nvPr>
            <p:ph type="pic" idx="2"/>
          </p:nvPr>
        </p:nvSpPr>
        <p:spPr>
          <a:xfrm>
            <a:off x="459486" y="274320"/>
            <a:ext cx="4320540" cy="4256246"/>
          </a:xfrm>
          <a:prstGeom prst="rect">
            <a:avLst/>
          </a:prstGeom>
          <a:noFill/>
          <a:ln>
            <a:noFill/>
          </a:ln>
        </p:spPr>
      </p:sp>
      <p:pic>
        <p:nvPicPr>
          <p:cNvPr id="69" name="Google Shape;69;p15"/>
          <p:cNvPicPr preferRelativeResize="0"/>
          <p:nvPr/>
        </p:nvPicPr>
        <p:blipFill rotWithShape="1">
          <a:blip r:embed="rId2">
            <a:alphaModFix/>
          </a:blip>
          <a:srcRect/>
          <a:stretch/>
        </p:blipFill>
        <p:spPr>
          <a:xfrm>
            <a:off x="102806" y="4632722"/>
            <a:ext cx="737364" cy="460853"/>
          </a:xfrm>
          <a:prstGeom prst="rect">
            <a:avLst/>
          </a:prstGeom>
          <a:noFill/>
          <a:ln>
            <a:noFill/>
          </a:ln>
        </p:spPr>
      </p:pic>
      <p:sp>
        <p:nvSpPr>
          <p:cNvPr id="70" name="Google Shape;70;p15"/>
          <p:cNvSpPr txBox="1">
            <a:spLocks noGrp="1"/>
          </p:cNvSpPr>
          <p:nvPr>
            <p:ph type="body" idx="1"/>
          </p:nvPr>
        </p:nvSpPr>
        <p:spPr>
          <a:xfrm>
            <a:off x="4922043" y="274320"/>
            <a:ext cx="3762472" cy="571262"/>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FFCC00"/>
              </a:buClr>
              <a:buSzPts val="1500"/>
              <a:buNone/>
              <a:defRPr sz="1500">
                <a:solidFill>
                  <a:srgbClr val="FFCC00"/>
                </a:solidFill>
                <a:latin typeface="Arial Black"/>
                <a:ea typeface="Arial Black"/>
                <a:cs typeface="Arial Black"/>
                <a:sym typeface="Arial Black"/>
              </a:defRPr>
            </a:lvl1pPr>
            <a:lvl2pPr marL="914400" lvl="1" indent="-342900" algn="l">
              <a:lnSpc>
                <a:spcPct val="90000"/>
              </a:lnSpc>
              <a:spcBef>
                <a:spcPts val="400"/>
              </a:spcBef>
              <a:spcAft>
                <a:spcPts val="0"/>
              </a:spcAft>
              <a:buClr>
                <a:schemeClr val="lt1"/>
              </a:buClr>
              <a:buSzPts val="1800"/>
              <a:buChar char="•"/>
              <a:defRPr>
                <a:solidFill>
                  <a:schemeClr val="lt1"/>
                </a:solidFill>
              </a:defRPr>
            </a:lvl2pPr>
            <a:lvl3pPr marL="1371600" lvl="2" indent="-323850" algn="l">
              <a:lnSpc>
                <a:spcPct val="90000"/>
              </a:lnSpc>
              <a:spcBef>
                <a:spcPts val="400"/>
              </a:spcBef>
              <a:spcAft>
                <a:spcPts val="0"/>
              </a:spcAft>
              <a:buClr>
                <a:schemeClr val="lt1"/>
              </a:buClr>
              <a:buSzPts val="15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71" name="Google Shape;71;p15"/>
          <p:cNvSpPr txBox="1">
            <a:spLocks noGrp="1"/>
          </p:cNvSpPr>
          <p:nvPr>
            <p:ph type="body" idx="3"/>
          </p:nvPr>
        </p:nvSpPr>
        <p:spPr>
          <a:xfrm>
            <a:off x="4922043" y="973836"/>
            <a:ext cx="3762472" cy="356235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400"/>
              <a:buNone/>
              <a:defRPr sz="1400">
                <a:solidFill>
                  <a:schemeClr val="lt1"/>
                </a:solidFill>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228600" algn="l">
              <a:lnSpc>
                <a:spcPct val="90000"/>
              </a:lnSpc>
              <a:spcBef>
                <a:spcPts val="400"/>
              </a:spcBef>
              <a:spcAft>
                <a:spcPts val="0"/>
              </a:spcAft>
              <a:buClr>
                <a:schemeClr val="lt1"/>
              </a:buClr>
              <a:buSzPts val="1500"/>
              <a:buNone/>
              <a:defRPr>
                <a:solidFill>
                  <a:schemeClr val="lt1"/>
                </a:solidFill>
              </a:defRPr>
            </a:lvl3pPr>
            <a:lvl4pPr marL="1828800" lvl="3" indent="-228600" algn="l">
              <a:lnSpc>
                <a:spcPct val="90000"/>
              </a:lnSpc>
              <a:spcBef>
                <a:spcPts val="400"/>
              </a:spcBef>
              <a:spcAft>
                <a:spcPts val="0"/>
              </a:spcAft>
              <a:buClr>
                <a:schemeClr val="lt1"/>
              </a:buClr>
              <a:buSzPts val="1400"/>
              <a:buNone/>
              <a:defRPr>
                <a:solidFill>
                  <a:schemeClr val="lt1"/>
                </a:solidFill>
              </a:defRPr>
            </a:lvl4pPr>
            <a:lvl5pPr marL="2286000" lvl="4" indent="-228600" algn="l">
              <a:lnSpc>
                <a:spcPct val="90000"/>
              </a:lnSpc>
              <a:spcBef>
                <a:spcPts val="400"/>
              </a:spcBef>
              <a:spcAft>
                <a:spcPts val="0"/>
              </a:spcAft>
              <a:buClr>
                <a:schemeClr val="lt1"/>
              </a:buClr>
              <a:buSzPts val="1400"/>
              <a:buNone/>
              <a:defRPr>
                <a:solidFill>
                  <a:schemeClr val="lt1"/>
                </a:solidFill>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57200" y="274320"/>
            <a:ext cx="82296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990000"/>
              </a:buClr>
              <a:buSzPts val="2100"/>
              <a:buFont typeface="Arial Black"/>
              <a:buNone/>
              <a:defRPr sz="2100">
                <a:solidFill>
                  <a:srgbClr val="99000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6" name="Google Shape;16;p3"/>
          <p:cNvPicPr preferRelativeResize="0"/>
          <p:nvPr/>
        </p:nvPicPr>
        <p:blipFill rotWithShape="1">
          <a:blip r:embed="rId2">
            <a:alphaModFix/>
          </a:blip>
          <a:srcRect/>
          <a:stretch/>
        </p:blipFill>
        <p:spPr>
          <a:xfrm>
            <a:off x="94442" y="4632722"/>
            <a:ext cx="737364" cy="461590"/>
          </a:xfrm>
          <a:prstGeom prst="rect">
            <a:avLst/>
          </a:prstGeom>
          <a:noFill/>
          <a:ln>
            <a:noFill/>
          </a:ln>
        </p:spPr>
      </p:pic>
      <p:sp>
        <p:nvSpPr>
          <p:cNvPr id="17" name="Google Shape;17;p3"/>
          <p:cNvSpPr txBox="1">
            <a:spLocks noGrp="1"/>
          </p:cNvSpPr>
          <p:nvPr>
            <p:ph type="body" idx="1"/>
          </p:nvPr>
        </p:nvSpPr>
        <p:spPr>
          <a:xfrm>
            <a:off x="457200" y="1357884"/>
            <a:ext cx="8229600" cy="32712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800"/>
              <a:buNone/>
              <a:defRPr sz="18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94442" y="4632722"/>
            <a:ext cx="737364" cy="461590"/>
          </a:xfrm>
          <a:prstGeom prst="rect">
            <a:avLst/>
          </a:prstGeom>
          <a:noFill/>
          <a:ln>
            <a:noFill/>
          </a:ln>
        </p:spPr>
      </p:pic>
      <p:cxnSp>
        <p:nvCxnSpPr>
          <p:cNvPr id="20" name="Google Shape;20;p4"/>
          <p:cNvCxnSpPr/>
          <p:nvPr/>
        </p:nvCxnSpPr>
        <p:spPr>
          <a:xfrm>
            <a:off x="480060" y="3624943"/>
            <a:ext cx="2830200" cy="0"/>
          </a:xfrm>
          <a:prstGeom prst="straightConnector1">
            <a:avLst/>
          </a:prstGeom>
          <a:noFill/>
          <a:ln w="50800" cap="flat" cmpd="sng">
            <a:solidFill>
              <a:srgbClr val="990000"/>
            </a:solidFill>
            <a:prstDash val="solid"/>
            <a:miter lim="800000"/>
            <a:headEnd type="none" w="sm" len="sm"/>
            <a:tailEnd type="none" w="sm" len="sm"/>
          </a:ln>
        </p:spPr>
      </p:cxnSp>
      <p:sp>
        <p:nvSpPr>
          <p:cNvPr id="21" name="Google Shape;21;p4"/>
          <p:cNvSpPr txBox="1">
            <a:spLocks noGrp="1"/>
          </p:cNvSpPr>
          <p:nvPr>
            <p:ph type="body" idx="1"/>
          </p:nvPr>
        </p:nvSpPr>
        <p:spPr>
          <a:xfrm>
            <a:off x="459486" y="3031236"/>
            <a:ext cx="4645800" cy="524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2100"/>
              <a:buNone/>
              <a:defRPr b="1" i="0">
                <a:solidFill>
                  <a:schemeClr val="dk1"/>
                </a:solidFill>
                <a:latin typeface="Arial Black"/>
                <a:ea typeface="Arial Black"/>
                <a:cs typeface="Arial Black"/>
                <a:sym typeface="Arial Black"/>
              </a:defRPr>
            </a:lvl1pPr>
            <a:lvl2pPr marL="914400" lvl="1" indent="-342900" algn="l">
              <a:lnSpc>
                <a:spcPct val="90000"/>
              </a:lnSpc>
              <a:spcBef>
                <a:spcPts val="400"/>
              </a:spcBef>
              <a:spcAft>
                <a:spcPts val="0"/>
              </a:spcAft>
              <a:buClr>
                <a:schemeClr val="lt1"/>
              </a:buClr>
              <a:buSzPts val="1800"/>
              <a:buChar char="•"/>
              <a:defRPr>
                <a:solidFill>
                  <a:schemeClr val="lt1"/>
                </a:solidFill>
              </a:defRPr>
            </a:lvl2pPr>
            <a:lvl3pPr marL="1371600" lvl="2" indent="-323850" algn="l">
              <a:lnSpc>
                <a:spcPct val="90000"/>
              </a:lnSpc>
              <a:spcBef>
                <a:spcPts val="400"/>
              </a:spcBef>
              <a:spcAft>
                <a:spcPts val="0"/>
              </a:spcAft>
              <a:buClr>
                <a:schemeClr val="lt1"/>
              </a:buClr>
              <a:buSzPts val="15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Column - Text and Object ">
  <p:cSld name="2 Column - Text and Object ">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a:stretch/>
        </p:blipFill>
        <p:spPr>
          <a:xfrm>
            <a:off x="94442" y="4632722"/>
            <a:ext cx="737364" cy="461590"/>
          </a:xfrm>
          <a:prstGeom prst="rect">
            <a:avLst/>
          </a:prstGeom>
          <a:noFill/>
          <a:ln>
            <a:noFill/>
          </a:ln>
        </p:spPr>
      </p:pic>
      <p:sp>
        <p:nvSpPr>
          <p:cNvPr id="24" name="Google Shape;24;p5"/>
          <p:cNvSpPr txBox="1">
            <a:spLocks noGrp="1"/>
          </p:cNvSpPr>
          <p:nvPr>
            <p:ph type="title"/>
          </p:nvPr>
        </p:nvSpPr>
        <p:spPr>
          <a:xfrm>
            <a:off x="459486" y="274320"/>
            <a:ext cx="82296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990000"/>
              </a:buClr>
              <a:buSzPts val="2100"/>
              <a:buFont typeface="Arial Black"/>
              <a:buNone/>
              <a:defRPr sz="2100">
                <a:solidFill>
                  <a:srgbClr val="99000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Google Shape;25;p5"/>
          <p:cNvSpPr txBox="1">
            <a:spLocks noGrp="1"/>
          </p:cNvSpPr>
          <p:nvPr>
            <p:ph type="body" idx="1"/>
          </p:nvPr>
        </p:nvSpPr>
        <p:spPr>
          <a:xfrm>
            <a:off x="4638296" y="1369219"/>
            <a:ext cx="4046100" cy="3263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500"/>
              <a:buNone/>
              <a:defRPr sz="15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 name="Google Shape;26;p5"/>
          <p:cNvSpPr txBox="1">
            <a:spLocks noGrp="1"/>
          </p:cNvSpPr>
          <p:nvPr>
            <p:ph type="body" idx="2"/>
          </p:nvPr>
        </p:nvSpPr>
        <p:spPr>
          <a:xfrm>
            <a:off x="459485" y="1369219"/>
            <a:ext cx="4046100" cy="3263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500"/>
              <a:buNone/>
              <a:defRPr sz="15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Column - Photo w/ Title and Content">
  <p:cSld name="2 Column - Photo w/ Title and Content">
    <p:bg>
      <p:bgPr>
        <a:solidFill>
          <a:schemeClr val="lt1"/>
        </a:solidFill>
        <a:effectLst/>
      </p:bgPr>
    </p:bg>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2">
            <a:alphaModFix/>
          </a:blip>
          <a:srcRect/>
          <a:stretch/>
        </p:blipFill>
        <p:spPr>
          <a:xfrm>
            <a:off x="94442" y="4632722"/>
            <a:ext cx="737364" cy="461590"/>
          </a:xfrm>
          <a:prstGeom prst="rect">
            <a:avLst/>
          </a:prstGeom>
          <a:noFill/>
          <a:ln>
            <a:noFill/>
          </a:ln>
        </p:spPr>
      </p:pic>
      <p:sp>
        <p:nvSpPr>
          <p:cNvPr id="29" name="Google Shape;29;p6"/>
          <p:cNvSpPr>
            <a:spLocks noGrp="1"/>
          </p:cNvSpPr>
          <p:nvPr>
            <p:ph type="pic" idx="2"/>
          </p:nvPr>
        </p:nvSpPr>
        <p:spPr>
          <a:xfrm>
            <a:off x="459486" y="274320"/>
            <a:ext cx="4320600" cy="4258800"/>
          </a:xfrm>
          <a:prstGeom prst="rect">
            <a:avLst/>
          </a:prstGeom>
          <a:noFill/>
          <a:ln>
            <a:noFill/>
          </a:ln>
        </p:spPr>
      </p:sp>
      <p:sp>
        <p:nvSpPr>
          <p:cNvPr id="30" name="Google Shape;30;p6"/>
          <p:cNvSpPr txBox="1">
            <a:spLocks noGrp="1"/>
          </p:cNvSpPr>
          <p:nvPr>
            <p:ph type="body" idx="1"/>
          </p:nvPr>
        </p:nvSpPr>
        <p:spPr>
          <a:xfrm>
            <a:off x="4919472" y="274320"/>
            <a:ext cx="3765000" cy="5691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990000"/>
              </a:buClr>
              <a:buSzPts val="1500"/>
              <a:buNone/>
              <a:defRPr sz="1500" b="1" i="0">
                <a:solidFill>
                  <a:srgbClr val="990000"/>
                </a:solidFill>
                <a:latin typeface="Arial Black"/>
                <a:ea typeface="Arial Black"/>
                <a:cs typeface="Arial Black"/>
                <a:sym typeface="Arial Black"/>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 name="Google Shape;31;p6"/>
          <p:cNvSpPr txBox="1">
            <a:spLocks noGrp="1"/>
          </p:cNvSpPr>
          <p:nvPr>
            <p:ph type="body" idx="3"/>
          </p:nvPr>
        </p:nvSpPr>
        <p:spPr>
          <a:xfrm>
            <a:off x="4919472" y="975598"/>
            <a:ext cx="3765000" cy="3557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400"/>
              <a:buNone/>
              <a:defRPr sz="1400"/>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7"/>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4" name="Google Shape;34;p7"/>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rm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35" name="Google Shape;35;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Divider ">
  <p:cSld name="Section Divider ">
    <p:bg>
      <p:bgPr>
        <a:solidFill>
          <a:schemeClr val="dk1"/>
        </a:solidFill>
        <a:effectLst/>
      </p:bgPr>
    </p:bg>
    <p:spTree>
      <p:nvGrpSpPr>
        <p:cNvPr id="1" name="Shape 36"/>
        <p:cNvGrpSpPr/>
        <p:nvPr/>
      </p:nvGrpSpPr>
      <p:grpSpPr>
        <a:xfrm>
          <a:off x="0" y="0"/>
          <a:ext cx="0" cy="0"/>
          <a:chOff x="0" y="0"/>
          <a:chExt cx="0" cy="0"/>
        </a:xfrm>
      </p:grpSpPr>
      <p:cxnSp>
        <p:nvCxnSpPr>
          <p:cNvPr id="37" name="Google Shape;37;p8"/>
          <p:cNvCxnSpPr/>
          <p:nvPr/>
        </p:nvCxnSpPr>
        <p:spPr>
          <a:xfrm>
            <a:off x="480060" y="3624943"/>
            <a:ext cx="2830200" cy="0"/>
          </a:xfrm>
          <a:prstGeom prst="straightConnector1">
            <a:avLst/>
          </a:prstGeom>
          <a:noFill/>
          <a:ln w="50800" cap="flat" cmpd="sng">
            <a:solidFill>
              <a:srgbClr val="FFC000"/>
            </a:solidFill>
            <a:prstDash val="solid"/>
            <a:miter lim="800000"/>
            <a:headEnd type="none" w="sm" len="sm"/>
            <a:tailEnd type="none" w="sm" len="sm"/>
          </a:ln>
        </p:spPr>
      </p:cxnSp>
      <p:sp>
        <p:nvSpPr>
          <p:cNvPr id="38" name="Google Shape;38;p8"/>
          <p:cNvSpPr txBox="1">
            <a:spLocks noGrp="1"/>
          </p:cNvSpPr>
          <p:nvPr>
            <p:ph type="body" idx="1"/>
          </p:nvPr>
        </p:nvSpPr>
        <p:spPr>
          <a:xfrm>
            <a:off x="459486" y="3038094"/>
            <a:ext cx="3388500" cy="507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2100"/>
              <a:buNone/>
              <a:defRPr b="1">
                <a:solidFill>
                  <a:schemeClr val="lt1"/>
                </a:solidFill>
                <a:latin typeface="Arial Black"/>
                <a:ea typeface="Arial Black"/>
                <a:cs typeface="Arial Black"/>
                <a:sym typeface="Arial Black"/>
              </a:defRPr>
            </a:lvl1pPr>
            <a:lvl2pPr marL="914400" lvl="1" indent="-342900" algn="l" rtl="0">
              <a:lnSpc>
                <a:spcPct val="90000"/>
              </a:lnSpc>
              <a:spcBef>
                <a:spcPts val="400"/>
              </a:spcBef>
              <a:spcAft>
                <a:spcPts val="0"/>
              </a:spcAft>
              <a:buClr>
                <a:schemeClr val="dk1"/>
              </a:buClr>
              <a:buSzPts val="1800"/>
              <a:buChar char="•"/>
              <a:defRPr>
                <a:solidFill>
                  <a:schemeClr val="dk1"/>
                </a:solidFill>
              </a:defRPr>
            </a:lvl2pPr>
            <a:lvl3pPr marL="1371600" lvl="2" indent="-323850" algn="l" rtl="0">
              <a:lnSpc>
                <a:spcPct val="90000"/>
              </a:lnSpc>
              <a:spcBef>
                <a:spcPts val="400"/>
              </a:spcBef>
              <a:spcAft>
                <a:spcPts val="0"/>
              </a:spcAft>
              <a:buClr>
                <a:schemeClr val="dk1"/>
              </a:buClr>
              <a:buSzPts val="1500"/>
              <a:buChar char="•"/>
              <a:defRPr>
                <a:solidFill>
                  <a:schemeClr val="dk1"/>
                </a:solidFill>
              </a:defRPr>
            </a:lvl3pPr>
            <a:lvl4pPr marL="1828800" lvl="3" indent="-317500" algn="l" rtl="0">
              <a:lnSpc>
                <a:spcPct val="90000"/>
              </a:lnSpc>
              <a:spcBef>
                <a:spcPts val="400"/>
              </a:spcBef>
              <a:spcAft>
                <a:spcPts val="0"/>
              </a:spcAft>
              <a:buClr>
                <a:schemeClr val="dk1"/>
              </a:buClr>
              <a:buSzPts val="1400"/>
              <a:buChar char="•"/>
              <a:defRPr>
                <a:solidFill>
                  <a:schemeClr val="dk1"/>
                </a:solidFill>
              </a:defRPr>
            </a:lvl4pPr>
            <a:lvl5pPr marL="2286000" lvl="4" indent="-317500" algn="l" rtl="0">
              <a:lnSpc>
                <a:spcPct val="90000"/>
              </a:lnSpc>
              <a:spcBef>
                <a:spcPts val="400"/>
              </a:spcBef>
              <a:spcAft>
                <a:spcPts val="0"/>
              </a:spcAft>
              <a:buClr>
                <a:schemeClr val="dk1"/>
              </a:buClr>
              <a:buSzPts val="1400"/>
              <a:buChar char="•"/>
              <a:defRPr>
                <a:solidFill>
                  <a:schemeClr val="dk1"/>
                </a:solidFill>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pic>
        <p:nvPicPr>
          <p:cNvPr id="39" name="Google Shape;39;p8"/>
          <p:cNvPicPr preferRelativeResize="0"/>
          <p:nvPr/>
        </p:nvPicPr>
        <p:blipFill rotWithShape="1">
          <a:blip r:embed="rId2">
            <a:alphaModFix/>
          </a:blip>
          <a:srcRect/>
          <a:stretch/>
        </p:blipFill>
        <p:spPr>
          <a:xfrm>
            <a:off x="102806" y="4632722"/>
            <a:ext cx="737364" cy="4608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628650" y="273844"/>
            <a:ext cx="7886700" cy="994200"/>
          </a:xfrm>
          <a:prstGeom prst="rect">
            <a:avLst/>
          </a:prstGeom>
          <a:noFill/>
          <a:ln>
            <a:noFill/>
          </a:ln>
        </p:spPr>
        <p:txBody>
          <a:bodyPr spcFirstLastPara="1" wrap="square" lIns="48975" tIns="24475" rIns="48975" bIns="24475" anchor="ctr" anchorCtr="0">
            <a:normAutofit/>
          </a:bodyPr>
          <a:lstStyle>
            <a:lvl1pPr lvl="0" algn="l" rtl="0">
              <a:lnSpc>
                <a:spcPct val="90000"/>
              </a:lnSpc>
              <a:spcBef>
                <a:spcPts val="0"/>
              </a:spcBef>
              <a:spcAft>
                <a:spcPts val="0"/>
              </a:spcAft>
              <a:buClr>
                <a:schemeClr val="dk1"/>
              </a:buClr>
              <a:buSzPts val="10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 name="Google Shape;42;p9"/>
          <p:cNvSpPr txBox="1">
            <a:spLocks noGrp="1"/>
          </p:cNvSpPr>
          <p:nvPr>
            <p:ph type="body" idx="1"/>
          </p:nvPr>
        </p:nvSpPr>
        <p:spPr>
          <a:xfrm>
            <a:off x="628650" y="1369219"/>
            <a:ext cx="7886700" cy="3263400"/>
          </a:xfrm>
          <a:prstGeom prst="rect">
            <a:avLst/>
          </a:prstGeom>
          <a:noFill/>
          <a:ln>
            <a:noFill/>
          </a:ln>
        </p:spPr>
        <p:txBody>
          <a:bodyPr spcFirstLastPara="1" wrap="square" lIns="48975" tIns="24475" rIns="48975" bIns="24475" anchor="t" anchorCtr="0">
            <a:normAutofit/>
          </a:bodyPr>
          <a:lstStyle>
            <a:lvl1pPr marL="457200" lvl="0" indent="-292100" algn="l" rtl="0">
              <a:lnSpc>
                <a:spcPct val="90000"/>
              </a:lnSpc>
              <a:spcBef>
                <a:spcPts val="500"/>
              </a:spcBef>
              <a:spcAft>
                <a:spcPts val="0"/>
              </a:spcAft>
              <a:buClr>
                <a:schemeClr val="dk1"/>
              </a:buClr>
              <a:buSzPts val="1000"/>
              <a:buChar char="•"/>
              <a:defRPr/>
            </a:lvl1pPr>
            <a:lvl2pPr marL="914400" lvl="1" indent="-292100" algn="l" rtl="0">
              <a:lnSpc>
                <a:spcPct val="90000"/>
              </a:lnSpc>
              <a:spcBef>
                <a:spcPts val="300"/>
              </a:spcBef>
              <a:spcAft>
                <a:spcPts val="0"/>
              </a:spcAft>
              <a:buClr>
                <a:schemeClr val="dk1"/>
              </a:buClr>
              <a:buSzPts val="1000"/>
              <a:buChar char="•"/>
              <a:defRPr/>
            </a:lvl2pPr>
            <a:lvl3pPr marL="1371600" lvl="2" indent="-292100" algn="l" rtl="0">
              <a:lnSpc>
                <a:spcPct val="90000"/>
              </a:lnSpc>
              <a:spcBef>
                <a:spcPts val="300"/>
              </a:spcBef>
              <a:spcAft>
                <a:spcPts val="0"/>
              </a:spcAft>
              <a:buClr>
                <a:schemeClr val="dk1"/>
              </a:buClr>
              <a:buSzPts val="1000"/>
              <a:buChar char="•"/>
              <a:defRPr/>
            </a:lvl3pPr>
            <a:lvl4pPr marL="1828800" lvl="3" indent="-292100" algn="l" rtl="0">
              <a:lnSpc>
                <a:spcPct val="90000"/>
              </a:lnSpc>
              <a:spcBef>
                <a:spcPts val="300"/>
              </a:spcBef>
              <a:spcAft>
                <a:spcPts val="0"/>
              </a:spcAft>
              <a:buClr>
                <a:schemeClr val="dk1"/>
              </a:buClr>
              <a:buSzPts val="1000"/>
              <a:buChar char="•"/>
              <a:defRPr/>
            </a:lvl4pPr>
            <a:lvl5pPr marL="2286000" lvl="4" indent="-292100" algn="l" rtl="0">
              <a:lnSpc>
                <a:spcPct val="90000"/>
              </a:lnSpc>
              <a:spcBef>
                <a:spcPts val="300"/>
              </a:spcBef>
              <a:spcAft>
                <a:spcPts val="0"/>
              </a:spcAft>
              <a:buClr>
                <a:schemeClr val="dk1"/>
              </a:buClr>
              <a:buSzPts val="1000"/>
              <a:buChar char="•"/>
              <a:defRPr/>
            </a:lvl5pPr>
            <a:lvl6pPr marL="2743200" lvl="5" indent="-292100" algn="l" rtl="0">
              <a:lnSpc>
                <a:spcPct val="90000"/>
              </a:lnSpc>
              <a:spcBef>
                <a:spcPts val="300"/>
              </a:spcBef>
              <a:spcAft>
                <a:spcPts val="0"/>
              </a:spcAft>
              <a:buClr>
                <a:schemeClr val="dk1"/>
              </a:buClr>
              <a:buSzPts val="1000"/>
              <a:buChar char="•"/>
              <a:defRPr/>
            </a:lvl6pPr>
            <a:lvl7pPr marL="3200400" lvl="6" indent="-292100" algn="l" rtl="0">
              <a:lnSpc>
                <a:spcPct val="90000"/>
              </a:lnSpc>
              <a:spcBef>
                <a:spcPts val="300"/>
              </a:spcBef>
              <a:spcAft>
                <a:spcPts val="0"/>
              </a:spcAft>
              <a:buClr>
                <a:schemeClr val="dk1"/>
              </a:buClr>
              <a:buSzPts val="1000"/>
              <a:buChar char="•"/>
              <a:defRPr/>
            </a:lvl7pPr>
            <a:lvl8pPr marL="3657600" lvl="7" indent="-292100" algn="l" rtl="0">
              <a:lnSpc>
                <a:spcPct val="90000"/>
              </a:lnSpc>
              <a:spcBef>
                <a:spcPts val="300"/>
              </a:spcBef>
              <a:spcAft>
                <a:spcPts val="0"/>
              </a:spcAft>
              <a:buClr>
                <a:schemeClr val="dk1"/>
              </a:buClr>
              <a:buSzPts val="1000"/>
              <a:buChar char="•"/>
              <a:defRPr/>
            </a:lvl8pPr>
            <a:lvl9pPr marL="4114800" lvl="8" indent="-292100" algn="l" rtl="0">
              <a:lnSpc>
                <a:spcPct val="90000"/>
              </a:lnSpc>
              <a:spcBef>
                <a:spcPts val="300"/>
              </a:spcBef>
              <a:spcAft>
                <a:spcPts val="0"/>
              </a:spcAft>
              <a:buClr>
                <a:schemeClr val="dk1"/>
              </a:buClr>
              <a:buSzPts val="1000"/>
              <a:buChar char="•"/>
              <a:defRPr/>
            </a:lvl9pPr>
          </a:lstStyle>
          <a:p>
            <a:endParaRPr/>
          </a:p>
        </p:txBody>
      </p:sp>
      <p:sp>
        <p:nvSpPr>
          <p:cNvPr id="43" name="Google Shape;43;p9"/>
          <p:cNvSpPr txBox="1">
            <a:spLocks noGrp="1"/>
          </p:cNvSpPr>
          <p:nvPr>
            <p:ph type="dt" idx="10"/>
          </p:nvPr>
        </p:nvSpPr>
        <p:spPr>
          <a:xfrm>
            <a:off x="628650" y="4767263"/>
            <a:ext cx="2057400" cy="273900"/>
          </a:xfrm>
          <a:prstGeom prst="rect">
            <a:avLst/>
          </a:prstGeom>
          <a:noFill/>
          <a:ln>
            <a:noFill/>
          </a:ln>
        </p:spPr>
        <p:txBody>
          <a:bodyPr spcFirstLastPara="1" wrap="square" lIns="48975" tIns="24475" rIns="48975" bIns="244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 name="Google Shape;44;p9"/>
          <p:cNvSpPr txBox="1">
            <a:spLocks noGrp="1"/>
          </p:cNvSpPr>
          <p:nvPr>
            <p:ph type="ftr" idx="11"/>
          </p:nvPr>
        </p:nvSpPr>
        <p:spPr>
          <a:xfrm>
            <a:off x="3028950" y="4767263"/>
            <a:ext cx="3086100" cy="273900"/>
          </a:xfrm>
          <a:prstGeom prst="rect">
            <a:avLst/>
          </a:prstGeom>
          <a:noFill/>
          <a:ln>
            <a:noFill/>
          </a:ln>
        </p:spPr>
        <p:txBody>
          <a:bodyPr spcFirstLastPara="1" wrap="square" lIns="48975" tIns="24475" rIns="48975" bIns="244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 name="Google Shape;45;p9"/>
          <p:cNvSpPr txBox="1">
            <a:spLocks noGrp="1"/>
          </p:cNvSpPr>
          <p:nvPr>
            <p:ph type="sldNum" idx="12"/>
          </p:nvPr>
        </p:nvSpPr>
        <p:spPr>
          <a:xfrm>
            <a:off x="6457950" y="4767263"/>
            <a:ext cx="2057400" cy="273900"/>
          </a:xfrm>
          <a:prstGeom prst="rect">
            <a:avLst/>
          </a:prstGeom>
          <a:noFill/>
          <a:ln>
            <a:noFill/>
          </a:ln>
        </p:spPr>
        <p:txBody>
          <a:bodyPr spcFirstLastPara="1" wrap="square" lIns="48975" tIns="24475" rIns="48975" bIns="24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rtl="0">
              <a:spcBef>
                <a:spcPts val="0"/>
              </a:spcBef>
              <a:spcAft>
                <a:spcPts val="0"/>
              </a:spcAft>
              <a:buSzPts val="2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 name="Google Shape;48;p1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61950" rtl="0">
              <a:spcBef>
                <a:spcPts val="800"/>
              </a:spcBef>
              <a:spcAft>
                <a:spcPts val="0"/>
              </a:spcAft>
              <a:buClr>
                <a:schemeClr val="dk1"/>
              </a:buClr>
              <a:buSzPts val="2100"/>
              <a:buChar char="•"/>
              <a:defRPr>
                <a:solidFill>
                  <a:schemeClr val="dk1"/>
                </a:solidFill>
              </a:defRPr>
            </a:lvl1pPr>
            <a:lvl2pPr marL="914400" lvl="1" indent="-342900" rtl="0">
              <a:spcBef>
                <a:spcPts val="400"/>
              </a:spcBef>
              <a:spcAft>
                <a:spcPts val="0"/>
              </a:spcAft>
              <a:buClr>
                <a:schemeClr val="dk1"/>
              </a:buClr>
              <a:buSzPts val="1800"/>
              <a:buChar char="•"/>
              <a:defRPr>
                <a:solidFill>
                  <a:schemeClr val="dk1"/>
                </a:solidFill>
              </a:defRPr>
            </a:lvl2pPr>
            <a:lvl3pPr marL="1371600" lvl="2" indent="-323850" rtl="0">
              <a:spcBef>
                <a:spcPts val="400"/>
              </a:spcBef>
              <a:spcAft>
                <a:spcPts val="0"/>
              </a:spcAft>
              <a:buClr>
                <a:schemeClr val="dk1"/>
              </a:buClr>
              <a:buSzPts val="1500"/>
              <a:buChar char="•"/>
              <a:defRPr>
                <a:solidFill>
                  <a:schemeClr val="dk1"/>
                </a:solidFill>
              </a:defRPr>
            </a:lvl3pPr>
            <a:lvl4pPr marL="1828800" lvl="3" indent="-317500" rtl="0">
              <a:spcBef>
                <a:spcPts val="400"/>
              </a:spcBef>
              <a:spcAft>
                <a:spcPts val="0"/>
              </a:spcAft>
              <a:buClr>
                <a:schemeClr val="dk1"/>
              </a:buClr>
              <a:buSzPts val="1400"/>
              <a:buChar char="•"/>
              <a:defRPr>
                <a:solidFill>
                  <a:schemeClr val="dk1"/>
                </a:solidFill>
              </a:defRPr>
            </a:lvl4pPr>
            <a:lvl5pPr marL="2286000" lvl="4" indent="-317500" rtl="0">
              <a:spcBef>
                <a:spcPts val="400"/>
              </a:spcBef>
              <a:spcAft>
                <a:spcPts val="0"/>
              </a:spcAft>
              <a:buClr>
                <a:schemeClr val="dk1"/>
              </a:buClr>
              <a:buSzPts val="1400"/>
              <a:buChar char="•"/>
              <a:defRPr>
                <a:solidFill>
                  <a:schemeClr val="dk1"/>
                </a:solidFill>
              </a:defRPr>
            </a:lvl5pPr>
            <a:lvl6pPr marL="2743200" lvl="5" indent="-317500" rtl="0">
              <a:spcBef>
                <a:spcPts val="400"/>
              </a:spcBef>
              <a:spcAft>
                <a:spcPts val="0"/>
              </a:spcAft>
              <a:buClr>
                <a:schemeClr val="dk1"/>
              </a:buClr>
              <a:buSzPts val="1400"/>
              <a:buChar char="•"/>
              <a:defRPr>
                <a:solidFill>
                  <a:schemeClr val="dk1"/>
                </a:solidFill>
              </a:defRPr>
            </a:lvl6pPr>
            <a:lvl7pPr marL="3200400" lvl="6" indent="-317500" rtl="0">
              <a:spcBef>
                <a:spcPts val="400"/>
              </a:spcBef>
              <a:spcAft>
                <a:spcPts val="0"/>
              </a:spcAft>
              <a:buClr>
                <a:schemeClr val="dk1"/>
              </a:buClr>
              <a:buSzPts val="1400"/>
              <a:buChar char="•"/>
              <a:defRPr>
                <a:solidFill>
                  <a:schemeClr val="dk1"/>
                </a:solidFill>
              </a:defRPr>
            </a:lvl7pPr>
            <a:lvl8pPr marL="3657600" lvl="7" indent="-317500" rtl="0">
              <a:spcBef>
                <a:spcPts val="400"/>
              </a:spcBef>
              <a:spcAft>
                <a:spcPts val="0"/>
              </a:spcAft>
              <a:buClr>
                <a:schemeClr val="dk1"/>
              </a:buClr>
              <a:buSzPts val="1400"/>
              <a:buChar char="•"/>
              <a:defRPr>
                <a:solidFill>
                  <a:schemeClr val="dk1"/>
                </a:solidFill>
              </a:defRPr>
            </a:lvl8pPr>
            <a:lvl9pPr marL="4114800" lvl="8" indent="-317500" rtl="0">
              <a:spcBef>
                <a:spcPts val="400"/>
              </a:spcBef>
              <a:spcAft>
                <a:spcPts val="0"/>
              </a:spcAft>
              <a:buClr>
                <a:schemeClr val="dk1"/>
              </a:buClr>
              <a:buSzPts val="1400"/>
              <a:buChar char="•"/>
              <a:defRPr>
                <a:solidFill>
                  <a:schemeClr val="dk1"/>
                </a:solidFill>
              </a:defRPr>
            </a:lvl9pPr>
          </a:lstStyle>
          <a:p>
            <a:endParaRPr/>
          </a:p>
        </p:txBody>
      </p:sp>
      <p:sp>
        <p:nvSpPr>
          <p:cNvPr id="49" name="Google Shape;4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1">
            <a:alphaModFix amt="5000"/>
          </a:blip>
          <a:srcRect/>
          <a:stretch/>
        </p:blipFill>
        <p:spPr>
          <a:xfrm>
            <a:off x="3646610" y="-467419"/>
            <a:ext cx="6078339" cy="6078339"/>
          </a:xfrm>
          <a:prstGeom prst="rect">
            <a:avLst/>
          </a:prstGeom>
          <a:noFill/>
          <a:ln>
            <a:noFill/>
          </a:ln>
        </p:spPr>
      </p:pic>
      <p:sp>
        <p:nvSpPr>
          <p:cNvPr id="7" name="Google Shape;7;p1"/>
          <p:cNvSpPr txBox="1">
            <a:spLocks noGrp="1"/>
          </p:cNvSpPr>
          <p:nvPr>
            <p:ph type="title"/>
          </p:nvPr>
        </p:nvSpPr>
        <p:spPr>
          <a:xfrm>
            <a:off x="459486" y="273844"/>
            <a:ext cx="82296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990000"/>
              </a:buClr>
              <a:buSzPts val="2100"/>
              <a:buFont typeface="Arial Black"/>
              <a:buNone/>
              <a:defRPr sz="2100" b="1" i="0" u="none" strike="noStrike" cap="none">
                <a:solidFill>
                  <a:srgbClr val="990000"/>
                </a:solidFill>
                <a:latin typeface="Arial Black"/>
                <a:ea typeface="Arial Black"/>
                <a:cs typeface="Arial Black"/>
                <a:sym typeface="Arial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459486" y="1369219"/>
            <a:ext cx="82296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9" name="Google Shape;9;p1"/>
          <p:cNvPicPr preferRelativeResize="0"/>
          <p:nvPr/>
        </p:nvPicPr>
        <p:blipFill rotWithShape="1">
          <a:blip r:embed="rId12">
            <a:alphaModFix/>
          </a:blip>
          <a:srcRect/>
          <a:stretch/>
        </p:blipFill>
        <p:spPr>
          <a:xfrm>
            <a:off x="94442" y="4632722"/>
            <a:ext cx="737364" cy="4615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50"/>
        <p:cNvGrpSpPr/>
        <p:nvPr/>
      </p:nvGrpSpPr>
      <p:grpSpPr>
        <a:xfrm>
          <a:off x="0" y="0"/>
          <a:ext cx="0" cy="0"/>
          <a:chOff x="0" y="0"/>
          <a:chExt cx="0" cy="0"/>
        </a:xfrm>
      </p:grpSpPr>
      <p:pic>
        <p:nvPicPr>
          <p:cNvPr id="51" name="Google Shape;51;p11"/>
          <p:cNvPicPr preferRelativeResize="0"/>
          <p:nvPr/>
        </p:nvPicPr>
        <p:blipFill rotWithShape="1">
          <a:blip r:embed="rId6">
            <a:alphaModFix amt="35000"/>
          </a:blip>
          <a:srcRect/>
          <a:stretch/>
        </p:blipFill>
        <p:spPr>
          <a:xfrm>
            <a:off x="3652960" y="-467419"/>
            <a:ext cx="6078338" cy="6078338"/>
          </a:xfrm>
          <a:prstGeom prst="rect">
            <a:avLst/>
          </a:prstGeom>
          <a:noFill/>
          <a:ln>
            <a:noFill/>
          </a:ln>
        </p:spPr>
      </p:pic>
      <p:sp>
        <p:nvSpPr>
          <p:cNvPr id="52" name="Google Shape;52;p11"/>
          <p:cNvSpPr txBox="1">
            <a:spLocks noGrp="1"/>
          </p:cNvSpPr>
          <p:nvPr>
            <p:ph type="title"/>
          </p:nvPr>
        </p:nvSpPr>
        <p:spPr>
          <a:xfrm>
            <a:off x="459486" y="273844"/>
            <a:ext cx="82296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FFC000"/>
              </a:buClr>
              <a:buSzPts val="2100"/>
              <a:buFont typeface="Arial Black"/>
              <a:buNone/>
              <a:defRPr sz="2100" b="0" i="0" u="none" strike="noStrike" cap="none">
                <a:solidFill>
                  <a:srgbClr val="FFC000"/>
                </a:solidFill>
                <a:latin typeface="Arial Black"/>
                <a:ea typeface="Arial Black"/>
                <a:cs typeface="Arial Black"/>
                <a:sym typeface="Arial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1"/>
          <p:cNvSpPr txBox="1">
            <a:spLocks noGrp="1"/>
          </p:cNvSpPr>
          <p:nvPr>
            <p:ph type="body" idx="1"/>
          </p:nvPr>
        </p:nvSpPr>
        <p:spPr>
          <a:xfrm>
            <a:off x="459486" y="1369219"/>
            <a:ext cx="82296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ctrTitle"/>
          </p:nvPr>
        </p:nvSpPr>
        <p:spPr>
          <a:xfrm>
            <a:off x="459475" y="942800"/>
            <a:ext cx="8125200" cy="2658300"/>
          </a:xfrm>
          <a:prstGeom prst="rect">
            <a:avLst/>
          </a:prstGeom>
          <a:noFill/>
          <a:ln>
            <a:noFill/>
          </a:ln>
        </p:spPr>
        <p:txBody>
          <a:bodyPr spcFirstLastPara="1" wrap="square" lIns="68575" tIns="34275" rIns="68575" bIns="34275" anchor="b" anchorCtr="0">
            <a:normAutofit fontScale="90000"/>
          </a:bodyPr>
          <a:lstStyle/>
          <a:p>
            <a:pPr marL="0" lvl="0" indent="0" algn="l" rtl="0">
              <a:spcBef>
                <a:spcPts val="0"/>
              </a:spcBef>
              <a:spcAft>
                <a:spcPts val="0"/>
              </a:spcAft>
              <a:buClr>
                <a:srgbClr val="000000"/>
              </a:buClr>
              <a:buSzPts val="891"/>
              <a:buFont typeface="Arial"/>
              <a:buNone/>
            </a:pPr>
            <a:r>
              <a:rPr lang="en" sz="4380"/>
              <a:t>When Function Inlining Meets WebAssembly: Counterintuitive Impacts on Runtime Performance</a:t>
            </a:r>
            <a:endParaRPr sz="4380"/>
          </a:p>
          <a:p>
            <a:pPr marL="0" lvl="0" indent="0" algn="l" rtl="0">
              <a:lnSpc>
                <a:spcPct val="90000"/>
              </a:lnSpc>
              <a:spcBef>
                <a:spcPts val="0"/>
              </a:spcBef>
              <a:spcAft>
                <a:spcPts val="0"/>
              </a:spcAft>
              <a:buClr>
                <a:srgbClr val="FFCC00"/>
              </a:buClr>
              <a:buSzPct val="100000"/>
              <a:buFont typeface="Arial Black"/>
              <a:buNone/>
            </a:pPr>
            <a:endParaRPr/>
          </a:p>
        </p:txBody>
      </p:sp>
      <p:sp>
        <p:nvSpPr>
          <p:cNvPr id="77" name="Google Shape;77;p16"/>
          <p:cNvSpPr txBox="1">
            <a:spLocks noGrp="1"/>
          </p:cNvSpPr>
          <p:nvPr>
            <p:ph type="subTitle" idx="1"/>
          </p:nvPr>
        </p:nvSpPr>
        <p:spPr>
          <a:xfrm>
            <a:off x="459468" y="3648050"/>
            <a:ext cx="6716400" cy="750000"/>
          </a:xfrm>
          <a:prstGeom prst="rect">
            <a:avLst/>
          </a:prstGeom>
          <a:noFill/>
          <a:ln>
            <a:noFill/>
          </a:ln>
        </p:spPr>
        <p:txBody>
          <a:bodyPr spcFirstLastPara="1" wrap="square" lIns="68575" tIns="34275" rIns="68575" bIns="34275" anchor="t" anchorCtr="0">
            <a:normAutofit lnSpcReduction="10000"/>
          </a:bodyPr>
          <a:lstStyle/>
          <a:p>
            <a:pPr marL="0" lvl="0" indent="0" algn="l" rtl="0">
              <a:spcBef>
                <a:spcPts val="0"/>
              </a:spcBef>
              <a:spcAft>
                <a:spcPts val="0"/>
              </a:spcAft>
              <a:buClr>
                <a:schemeClr val="accent6"/>
              </a:buClr>
              <a:buSzPts val="1100"/>
              <a:buFont typeface="Arial"/>
              <a:buNone/>
            </a:pPr>
            <a:r>
              <a:rPr lang="en" sz="2500" b="1">
                <a:solidFill>
                  <a:srgbClr val="FFFFFF"/>
                </a:solidFill>
              </a:rPr>
              <a:t>Alan Romano 	 Weihang Wang</a:t>
            </a:r>
            <a:endParaRPr sz="2500" b="1">
              <a:solidFill>
                <a:srgbClr val="FFFFFF"/>
              </a:solidFill>
            </a:endParaRPr>
          </a:p>
          <a:p>
            <a:pPr marL="0" lvl="0" indent="0" algn="l" rtl="0">
              <a:lnSpc>
                <a:spcPct val="90000"/>
              </a:lnSpc>
              <a:spcBef>
                <a:spcPts val="0"/>
              </a:spcBef>
              <a:spcAft>
                <a:spcPts val="0"/>
              </a:spcAft>
              <a:buClr>
                <a:schemeClr val="lt1"/>
              </a:buClr>
              <a:buSzPts val="1500"/>
              <a:buNone/>
            </a:pPr>
            <a:endParaRPr sz="25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RQ1: Significance of Counterintuitive Effects</a:t>
            </a:r>
            <a:endParaRPr/>
          </a:p>
        </p:txBody>
      </p:sp>
      <p:sp>
        <p:nvSpPr>
          <p:cNvPr id="328" name="Google Shape;328;p2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Experiment 1 (Both Inlining Passes Disabled) in Chromium</a:t>
            </a:r>
            <a:endParaRPr/>
          </a:p>
          <a:p>
            <a:pPr marL="914400" lvl="1" indent="-342900" algn="l" rtl="0">
              <a:spcBef>
                <a:spcPts val="1000"/>
              </a:spcBef>
              <a:spcAft>
                <a:spcPts val="0"/>
              </a:spcAft>
              <a:buSzPts val="1800"/>
              <a:buChar char="•"/>
            </a:pPr>
            <a:r>
              <a:rPr lang="en"/>
              <a:t>32/127 in Chromium experience 5% speedup</a:t>
            </a:r>
            <a:endParaRPr/>
          </a:p>
          <a:p>
            <a:pPr marL="914400" lvl="1" indent="-342900" algn="l" rtl="0">
              <a:spcBef>
                <a:spcPts val="1000"/>
              </a:spcBef>
              <a:spcAft>
                <a:spcPts val="1000"/>
              </a:spcAft>
              <a:buSzPts val="1800"/>
              <a:buChar char="•"/>
            </a:pPr>
            <a:r>
              <a:rPr lang="en"/>
              <a:t>15/127 in Chromium experience &gt; 20% speedup</a:t>
            </a:r>
            <a:endParaRPr/>
          </a:p>
        </p:txBody>
      </p:sp>
      <p:pic>
        <p:nvPicPr>
          <p:cNvPr id="329" name="Google Shape;329;p25"/>
          <p:cNvPicPr preferRelativeResize="0"/>
          <p:nvPr/>
        </p:nvPicPr>
        <p:blipFill>
          <a:blip r:embed="rId3">
            <a:alphaModFix/>
          </a:blip>
          <a:stretch>
            <a:fillRect/>
          </a:stretch>
        </p:blipFill>
        <p:spPr>
          <a:xfrm>
            <a:off x="0" y="2752572"/>
            <a:ext cx="9144003" cy="1701106"/>
          </a:xfrm>
          <a:prstGeom prst="rect">
            <a:avLst/>
          </a:prstGeom>
          <a:noFill/>
          <a:ln>
            <a:noFill/>
          </a:ln>
        </p:spPr>
      </p:pic>
      <p:pic>
        <p:nvPicPr>
          <p:cNvPr id="330" name="Google Shape;330;p25"/>
          <p:cNvPicPr preferRelativeResize="0"/>
          <p:nvPr/>
        </p:nvPicPr>
        <p:blipFill>
          <a:blip r:embed="rId4">
            <a:alphaModFix/>
          </a:blip>
          <a:stretch>
            <a:fillRect/>
          </a:stretch>
        </p:blipFill>
        <p:spPr>
          <a:xfrm>
            <a:off x="7991525" y="0"/>
            <a:ext cx="1152476" cy="1152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334"/>
        <p:cNvGrpSpPr/>
        <p:nvPr/>
      </p:nvGrpSpPr>
      <p:grpSpPr>
        <a:xfrm>
          <a:off x="0" y="0"/>
          <a:ext cx="0" cy="0"/>
          <a:chOff x="0" y="0"/>
          <a:chExt cx="0" cy="0"/>
        </a:xfrm>
      </p:grpSpPr>
      <p:sp>
        <p:nvSpPr>
          <p:cNvPr id="335" name="Google Shape;335;p26"/>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RQ1: Significance of Counterintuitive Effects</a:t>
            </a:r>
            <a:endParaRPr/>
          </a:p>
        </p:txBody>
      </p:sp>
      <p:sp>
        <p:nvSpPr>
          <p:cNvPr id="336" name="Google Shape;336;p2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Experiment 1 (Both Inlining Passes Disabled) in Firefox</a:t>
            </a:r>
            <a:endParaRPr/>
          </a:p>
          <a:p>
            <a:pPr marL="914400" lvl="1" indent="-342900" algn="l" rtl="0">
              <a:spcBef>
                <a:spcPts val="1000"/>
              </a:spcBef>
              <a:spcAft>
                <a:spcPts val="0"/>
              </a:spcAft>
              <a:buSzPts val="1800"/>
              <a:buChar char="•"/>
            </a:pPr>
            <a:r>
              <a:rPr lang="en"/>
              <a:t>51/127 in Firefox experience 5% speedup</a:t>
            </a:r>
            <a:endParaRPr/>
          </a:p>
          <a:p>
            <a:pPr marL="914400" lvl="1" indent="-342900" algn="l" rtl="0">
              <a:spcBef>
                <a:spcPts val="1000"/>
              </a:spcBef>
              <a:spcAft>
                <a:spcPts val="1000"/>
              </a:spcAft>
              <a:buSzPts val="1800"/>
              <a:buChar char="•"/>
            </a:pPr>
            <a:r>
              <a:rPr lang="en"/>
              <a:t>10/127 in Firefox experience &gt; 20% speedup</a:t>
            </a:r>
            <a:endParaRPr/>
          </a:p>
        </p:txBody>
      </p:sp>
      <p:pic>
        <p:nvPicPr>
          <p:cNvPr id="337" name="Google Shape;337;p26"/>
          <p:cNvPicPr preferRelativeResize="0"/>
          <p:nvPr/>
        </p:nvPicPr>
        <p:blipFill>
          <a:blip r:embed="rId3">
            <a:alphaModFix/>
          </a:blip>
          <a:stretch>
            <a:fillRect/>
          </a:stretch>
        </p:blipFill>
        <p:spPr>
          <a:xfrm>
            <a:off x="7991525" y="0"/>
            <a:ext cx="1152474" cy="1196874"/>
          </a:xfrm>
          <a:prstGeom prst="rect">
            <a:avLst/>
          </a:prstGeom>
          <a:noFill/>
          <a:ln>
            <a:noFill/>
          </a:ln>
        </p:spPr>
      </p:pic>
      <p:pic>
        <p:nvPicPr>
          <p:cNvPr id="338" name="Google Shape;338;p26"/>
          <p:cNvPicPr preferRelativeResize="0"/>
          <p:nvPr/>
        </p:nvPicPr>
        <p:blipFill>
          <a:blip r:embed="rId4">
            <a:alphaModFix/>
          </a:blip>
          <a:stretch>
            <a:fillRect/>
          </a:stretch>
        </p:blipFill>
        <p:spPr>
          <a:xfrm>
            <a:off x="0" y="3353099"/>
            <a:ext cx="9144003" cy="17904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42"/>
        <p:cNvGrpSpPr/>
        <p:nvPr/>
      </p:nvGrpSpPr>
      <p:grpSpPr>
        <a:xfrm>
          <a:off x="0" y="0"/>
          <a:ext cx="0" cy="0"/>
          <a:chOff x="0" y="0"/>
          <a:chExt cx="0" cy="0"/>
        </a:xfrm>
      </p:grpSpPr>
      <p:sp>
        <p:nvSpPr>
          <p:cNvPr id="343" name="Google Shape;343;p27"/>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RQ1: Significance of Counterintuitive Effects (cont.)</a:t>
            </a:r>
            <a:endParaRPr/>
          </a:p>
        </p:txBody>
      </p:sp>
      <p:sp>
        <p:nvSpPr>
          <p:cNvPr id="344" name="Google Shape;344;p27"/>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Experiment 2 (Plain x64 vs x64 with no LLVM Inlining)</a:t>
            </a:r>
            <a:endParaRPr/>
          </a:p>
          <a:p>
            <a:pPr marL="914400" lvl="1" indent="-342900" algn="l" rtl="0">
              <a:spcBef>
                <a:spcPts val="1000"/>
              </a:spcBef>
              <a:spcAft>
                <a:spcPts val="0"/>
              </a:spcAft>
              <a:buSzPts val="1800"/>
              <a:buChar char="•"/>
            </a:pPr>
            <a:r>
              <a:rPr lang="en"/>
              <a:t>15/127 experience 5% speedup</a:t>
            </a:r>
            <a:endParaRPr/>
          </a:p>
          <a:p>
            <a:pPr marL="914400" lvl="1" indent="-342900" algn="l" rtl="0">
              <a:spcBef>
                <a:spcPts val="1000"/>
              </a:spcBef>
              <a:spcAft>
                <a:spcPts val="0"/>
              </a:spcAft>
              <a:buSzPts val="1800"/>
              <a:buChar char="•"/>
            </a:pPr>
            <a:r>
              <a:rPr lang="en"/>
              <a:t>12/15 experience speedup on both WebAssembly and x64</a:t>
            </a:r>
            <a:endParaRPr/>
          </a:p>
          <a:p>
            <a:pPr marL="914400" lvl="1" indent="-342900" algn="l" rtl="0">
              <a:spcBef>
                <a:spcPts val="1000"/>
              </a:spcBef>
              <a:spcAft>
                <a:spcPts val="1000"/>
              </a:spcAft>
              <a:buSzPts val="1800"/>
              <a:buChar char="•"/>
            </a:pPr>
            <a:r>
              <a:rPr lang="en"/>
              <a:t>Exclude the 12 samples (highlighted in yellow) from later experiments</a:t>
            </a:r>
            <a:endParaRPr/>
          </a:p>
        </p:txBody>
      </p:sp>
      <p:pic>
        <p:nvPicPr>
          <p:cNvPr id="345" name="Google Shape;345;p27"/>
          <p:cNvPicPr preferRelativeResize="0"/>
          <p:nvPr/>
        </p:nvPicPr>
        <p:blipFill>
          <a:blip r:embed="rId3">
            <a:alphaModFix/>
          </a:blip>
          <a:stretch>
            <a:fillRect/>
          </a:stretch>
        </p:blipFill>
        <p:spPr>
          <a:xfrm>
            <a:off x="2055875" y="2934578"/>
            <a:ext cx="5032248" cy="2095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349"/>
        <p:cNvGrpSpPr/>
        <p:nvPr/>
      </p:nvGrpSpPr>
      <p:grpSpPr>
        <a:xfrm>
          <a:off x="0" y="0"/>
          <a:ext cx="0" cy="0"/>
          <a:chOff x="0" y="0"/>
          <a:chExt cx="0" cy="0"/>
        </a:xfrm>
      </p:grpSpPr>
      <p:sp>
        <p:nvSpPr>
          <p:cNvPr id="350" name="Google Shape;350;p28"/>
          <p:cNvSpPr txBox="1">
            <a:spLocks noGrp="1"/>
          </p:cNvSpPr>
          <p:nvPr>
            <p:ph type="title"/>
          </p:nvPr>
        </p:nvSpPr>
        <p:spPr>
          <a:xfrm>
            <a:off x="311700" y="445025"/>
            <a:ext cx="7340100" cy="5727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RQ2: Investigation of Function Characteristics Causing Counterintuitive Effects</a:t>
            </a:r>
            <a:endParaRPr/>
          </a:p>
        </p:txBody>
      </p:sp>
      <p:sp>
        <p:nvSpPr>
          <p:cNvPr id="351" name="Google Shape;351;p28"/>
          <p:cNvSpPr txBox="1">
            <a:spLocks noGrp="1"/>
          </p:cNvSpPr>
          <p:nvPr>
            <p:ph type="body" idx="1"/>
          </p:nvPr>
        </p:nvSpPr>
        <p:spPr>
          <a:xfrm>
            <a:off x="311700" y="1469575"/>
            <a:ext cx="8520600" cy="30993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Experiment 3 (LLVM Inlining Disabled / Binaryen Inlining Enabled)</a:t>
            </a:r>
            <a:endParaRPr/>
          </a:p>
          <a:p>
            <a:pPr marL="914400" lvl="1" indent="-342900" algn="l" rtl="0">
              <a:spcBef>
                <a:spcPts val="1000"/>
              </a:spcBef>
              <a:spcAft>
                <a:spcPts val="0"/>
              </a:spcAft>
              <a:buSzPts val="1800"/>
              <a:buChar char="•"/>
            </a:pPr>
            <a:r>
              <a:rPr lang="en"/>
              <a:t>20/127 in Chromium experience 5% speedup</a:t>
            </a:r>
            <a:endParaRPr/>
          </a:p>
          <a:p>
            <a:pPr marL="914400" lvl="1" indent="-342900" algn="l" rtl="0">
              <a:spcBef>
                <a:spcPts val="1000"/>
              </a:spcBef>
              <a:spcAft>
                <a:spcPts val="0"/>
              </a:spcAft>
              <a:buSzPts val="1800"/>
              <a:buChar char="•"/>
            </a:pPr>
            <a:r>
              <a:rPr lang="en"/>
              <a:t>7/127 in Chromium experience &gt; 20% speedup</a:t>
            </a:r>
            <a:endParaRPr/>
          </a:p>
          <a:p>
            <a:pPr marL="0" lvl="0" indent="0" algn="l" rtl="0">
              <a:spcBef>
                <a:spcPts val="1000"/>
              </a:spcBef>
              <a:spcAft>
                <a:spcPts val="1000"/>
              </a:spcAft>
              <a:buNone/>
            </a:pPr>
            <a:endParaRPr/>
          </a:p>
        </p:txBody>
      </p:sp>
      <p:pic>
        <p:nvPicPr>
          <p:cNvPr id="352" name="Google Shape;352;p28"/>
          <p:cNvPicPr preferRelativeResize="0"/>
          <p:nvPr/>
        </p:nvPicPr>
        <p:blipFill>
          <a:blip r:embed="rId3">
            <a:alphaModFix/>
          </a:blip>
          <a:stretch>
            <a:fillRect/>
          </a:stretch>
        </p:blipFill>
        <p:spPr>
          <a:xfrm>
            <a:off x="2037400" y="2976650"/>
            <a:ext cx="5069199" cy="1878675"/>
          </a:xfrm>
          <a:prstGeom prst="rect">
            <a:avLst/>
          </a:prstGeom>
          <a:noFill/>
          <a:ln>
            <a:noFill/>
          </a:ln>
        </p:spPr>
      </p:pic>
      <p:pic>
        <p:nvPicPr>
          <p:cNvPr id="353" name="Google Shape;353;p28"/>
          <p:cNvPicPr preferRelativeResize="0"/>
          <p:nvPr/>
        </p:nvPicPr>
        <p:blipFill>
          <a:blip r:embed="rId4">
            <a:alphaModFix/>
          </a:blip>
          <a:stretch>
            <a:fillRect/>
          </a:stretch>
        </p:blipFill>
        <p:spPr>
          <a:xfrm>
            <a:off x="7991525" y="0"/>
            <a:ext cx="1152476" cy="11524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57"/>
        <p:cNvGrpSpPr/>
        <p:nvPr/>
      </p:nvGrpSpPr>
      <p:grpSpPr>
        <a:xfrm>
          <a:off x="0" y="0"/>
          <a:ext cx="0" cy="0"/>
          <a:chOff x="0" y="0"/>
          <a:chExt cx="0" cy="0"/>
        </a:xfrm>
      </p:grpSpPr>
      <p:sp>
        <p:nvSpPr>
          <p:cNvPr id="358" name="Google Shape;358;p29"/>
          <p:cNvSpPr txBox="1">
            <a:spLocks noGrp="1"/>
          </p:cNvSpPr>
          <p:nvPr>
            <p:ph type="title"/>
          </p:nvPr>
        </p:nvSpPr>
        <p:spPr>
          <a:xfrm>
            <a:off x="311700" y="445025"/>
            <a:ext cx="7340100" cy="5727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RQ2: Investigation of Function Characteristics Causing Counterintuitive Effects</a:t>
            </a:r>
            <a:endParaRPr/>
          </a:p>
        </p:txBody>
      </p:sp>
      <p:sp>
        <p:nvSpPr>
          <p:cNvPr id="359" name="Google Shape;359;p29"/>
          <p:cNvSpPr txBox="1">
            <a:spLocks noGrp="1"/>
          </p:cNvSpPr>
          <p:nvPr>
            <p:ph type="body" idx="1"/>
          </p:nvPr>
        </p:nvSpPr>
        <p:spPr>
          <a:xfrm>
            <a:off x="311700" y="1469575"/>
            <a:ext cx="8520600" cy="30993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Experiment 3 (LLVM Inlining Disabled / Binaryen Inlining Enabled)</a:t>
            </a:r>
            <a:endParaRPr/>
          </a:p>
          <a:p>
            <a:pPr marL="914400" lvl="1" indent="-342900" algn="l" rtl="0">
              <a:spcBef>
                <a:spcPts val="1000"/>
              </a:spcBef>
              <a:spcAft>
                <a:spcPts val="0"/>
              </a:spcAft>
              <a:buSzPts val="1800"/>
              <a:buChar char="•"/>
            </a:pPr>
            <a:r>
              <a:rPr lang="en"/>
              <a:t>32/127 in Firefox experience 5% speedup</a:t>
            </a:r>
            <a:endParaRPr/>
          </a:p>
          <a:p>
            <a:pPr marL="914400" lvl="1" indent="-342900" algn="l" rtl="0">
              <a:spcBef>
                <a:spcPts val="1000"/>
              </a:spcBef>
              <a:spcAft>
                <a:spcPts val="0"/>
              </a:spcAft>
              <a:buSzPts val="1800"/>
              <a:buChar char="•"/>
            </a:pPr>
            <a:r>
              <a:rPr lang="en"/>
              <a:t>7/127 in Firefox experience &gt; 20% speedup</a:t>
            </a:r>
            <a:endParaRPr/>
          </a:p>
          <a:p>
            <a:pPr marL="0" lvl="0" indent="0" algn="l" rtl="0">
              <a:spcBef>
                <a:spcPts val="1000"/>
              </a:spcBef>
              <a:spcAft>
                <a:spcPts val="1000"/>
              </a:spcAft>
              <a:buNone/>
            </a:pPr>
            <a:endParaRPr/>
          </a:p>
        </p:txBody>
      </p:sp>
      <p:pic>
        <p:nvPicPr>
          <p:cNvPr id="360" name="Google Shape;360;p29"/>
          <p:cNvPicPr preferRelativeResize="0"/>
          <p:nvPr/>
        </p:nvPicPr>
        <p:blipFill>
          <a:blip r:embed="rId3">
            <a:alphaModFix/>
          </a:blip>
          <a:stretch>
            <a:fillRect/>
          </a:stretch>
        </p:blipFill>
        <p:spPr>
          <a:xfrm>
            <a:off x="7991525" y="0"/>
            <a:ext cx="1152474" cy="1196874"/>
          </a:xfrm>
          <a:prstGeom prst="rect">
            <a:avLst/>
          </a:prstGeom>
          <a:noFill/>
          <a:ln>
            <a:noFill/>
          </a:ln>
        </p:spPr>
      </p:pic>
      <p:pic>
        <p:nvPicPr>
          <p:cNvPr id="361" name="Google Shape;361;p29"/>
          <p:cNvPicPr preferRelativeResize="0"/>
          <p:nvPr/>
        </p:nvPicPr>
        <p:blipFill>
          <a:blip r:embed="rId4">
            <a:alphaModFix/>
          </a:blip>
          <a:stretch>
            <a:fillRect/>
          </a:stretch>
        </p:blipFill>
        <p:spPr>
          <a:xfrm>
            <a:off x="0" y="3303992"/>
            <a:ext cx="9144003" cy="183951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65"/>
        <p:cNvGrpSpPr/>
        <p:nvPr/>
      </p:nvGrpSpPr>
      <p:grpSpPr>
        <a:xfrm>
          <a:off x="0" y="0"/>
          <a:ext cx="0" cy="0"/>
          <a:chOff x="0" y="0"/>
          <a:chExt cx="0" cy="0"/>
        </a:xfrm>
      </p:grpSpPr>
      <p:sp>
        <p:nvSpPr>
          <p:cNvPr id="366" name="Google Shape;366;p30"/>
          <p:cNvSpPr txBox="1">
            <a:spLocks noGrp="1"/>
          </p:cNvSpPr>
          <p:nvPr>
            <p:ph type="title"/>
          </p:nvPr>
        </p:nvSpPr>
        <p:spPr>
          <a:xfrm>
            <a:off x="311700" y="445025"/>
            <a:ext cx="6825600" cy="5727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RQ2: Investigation of Function Characteristics Causing Counterintuitive Effects (cont.)</a:t>
            </a:r>
            <a:endParaRPr/>
          </a:p>
        </p:txBody>
      </p:sp>
      <p:sp>
        <p:nvSpPr>
          <p:cNvPr id="367" name="Google Shape;367;p30"/>
          <p:cNvSpPr txBox="1">
            <a:spLocks noGrp="1"/>
          </p:cNvSpPr>
          <p:nvPr>
            <p:ph type="body" idx="1"/>
          </p:nvPr>
        </p:nvSpPr>
        <p:spPr>
          <a:xfrm>
            <a:off x="311700" y="1469575"/>
            <a:ext cx="8520600" cy="30993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Experiment 4 (LLVM Inlining Enabled / Binaryen Inlining Disabled)</a:t>
            </a:r>
            <a:endParaRPr/>
          </a:p>
          <a:p>
            <a:pPr marL="914400" lvl="1" indent="-342900" algn="l" rtl="0">
              <a:spcBef>
                <a:spcPts val="1000"/>
              </a:spcBef>
              <a:spcAft>
                <a:spcPts val="0"/>
              </a:spcAft>
              <a:buSzPts val="1800"/>
              <a:buChar char="•"/>
            </a:pPr>
            <a:r>
              <a:rPr lang="en"/>
              <a:t>29/127 in Chromium experience 5% speedup</a:t>
            </a:r>
            <a:endParaRPr/>
          </a:p>
          <a:p>
            <a:pPr marL="914400" lvl="1" indent="-342900" algn="l" rtl="0">
              <a:spcBef>
                <a:spcPts val="1000"/>
              </a:spcBef>
              <a:spcAft>
                <a:spcPts val="0"/>
              </a:spcAft>
              <a:buSzPts val="1800"/>
              <a:buChar char="•"/>
            </a:pPr>
            <a:r>
              <a:rPr lang="en"/>
              <a:t>13/127 in Chromium experience &gt; 20% speedup</a:t>
            </a:r>
            <a:endParaRPr/>
          </a:p>
          <a:p>
            <a:pPr marL="0" lvl="0" indent="0" algn="l" rtl="0">
              <a:spcBef>
                <a:spcPts val="1000"/>
              </a:spcBef>
              <a:spcAft>
                <a:spcPts val="1000"/>
              </a:spcAft>
              <a:buNone/>
            </a:pPr>
            <a:endParaRPr/>
          </a:p>
        </p:txBody>
      </p:sp>
      <p:pic>
        <p:nvPicPr>
          <p:cNvPr id="368" name="Google Shape;368;p30"/>
          <p:cNvPicPr preferRelativeResize="0"/>
          <p:nvPr/>
        </p:nvPicPr>
        <p:blipFill>
          <a:blip r:embed="rId3">
            <a:alphaModFix/>
          </a:blip>
          <a:stretch>
            <a:fillRect/>
          </a:stretch>
        </p:blipFill>
        <p:spPr>
          <a:xfrm>
            <a:off x="0" y="3011825"/>
            <a:ext cx="9144003" cy="2000251"/>
          </a:xfrm>
          <a:prstGeom prst="rect">
            <a:avLst/>
          </a:prstGeom>
          <a:noFill/>
          <a:ln>
            <a:noFill/>
          </a:ln>
        </p:spPr>
      </p:pic>
      <p:pic>
        <p:nvPicPr>
          <p:cNvPr id="369" name="Google Shape;369;p30"/>
          <p:cNvPicPr preferRelativeResize="0"/>
          <p:nvPr/>
        </p:nvPicPr>
        <p:blipFill>
          <a:blip r:embed="rId4">
            <a:alphaModFix/>
          </a:blip>
          <a:stretch>
            <a:fillRect/>
          </a:stretch>
        </p:blipFill>
        <p:spPr>
          <a:xfrm>
            <a:off x="7991525" y="0"/>
            <a:ext cx="1152476" cy="1152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373"/>
        <p:cNvGrpSpPr/>
        <p:nvPr/>
      </p:nvGrpSpPr>
      <p:grpSpPr>
        <a:xfrm>
          <a:off x="0" y="0"/>
          <a:ext cx="0" cy="0"/>
          <a:chOff x="0" y="0"/>
          <a:chExt cx="0" cy="0"/>
        </a:xfrm>
      </p:grpSpPr>
      <p:sp>
        <p:nvSpPr>
          <p:cNvPr id="374" name="Google Shape;374;p31"/>
          <p:cNvSpPr txBox="1">
            <a:spLocks noGrp="1"/>
          </p:cNvSpPr>
          <p:nvPr>
            <p:ph type="title"/>
          </p:nvPr>
        </p:nvSpPr>
        <p:spPr>
          <a:xfrm>
            <a:off x="311700" y="445025"/>
            <a:ext cx="6825600" cy="5727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RQ2: Investigation of Function Characteristics Causing Counterintuitive Effects (cont.)</a:t>
            </a:r>
            <a:endParaRPr/>
          </a:p>
        </p:txBody>
      </p:sp>
      <p:sp>
        <p:nvSpPr>
          <p:cNvPr id="375" name="Google Shape;375;p31"/>
          <p:cNvSpPr txBox="1">
            <a:spLocks noGrp="1"/>
          </p:cNvSpPr>
          <p:nvPr>
            <p:ph type="body" idx="1"/>
          </p:nvPr>
        </p:nvSpPr>
        <p:spPr>
          <a:xfrm>
            <a:off x="311700" y="1469575"/>
            <a:ext cx="8520600" cy="30993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Experiment 4 (LLVM Inlining Enabled / Binaryen Inlining Disabled)</a:t>
            </a:r>
            <a:endParaRPr/>
          </a:p>
          <a:p>
            <a:pPr marL="914400" lvl="1" indent="-342900" algn="l" rtl="0">
              <a:spcBef>
                <a:spcPts val="1000"/>
              </a:spcBef>
              <a:spcAft>
                <a:spcPts val="0"/>
              </a:spcAft>
              <a:buSzPts val="1800"/>
              <a:buChar char="•"/>
            </a:pPr>
            <a:r>
              <a:rPr lang="en"/>
              <a:t>40/127 in Firefox experience 5% speedup</a:t>
            </a:r>
            <a:endParaRPr/>
          </a:p>
          <a:p>
            <a:pPr marL="914400" lvl="1" indent="-342900" algn="l" rtl="0">
              <a:spcBef>
                <a:spcPts val="1000"/>
              </a:spcBef>
              <a:spcAft>
                <a:spcPts val="0"/>
              </a:spcAft>
              <a:buSzPts val="1800"/>
              <a:buChar char="•"/>
            </a:pPr>
            <a:r>
              <a:rPr lang="en"/>
              <a:t>13/127 in Firefox experience &gt; 20% speedup</a:t>
            </a:r>
            <a:endParaRPr/>
          </a:p>
          <a:p>
            <a:pPr marL="0" lvl="0" indent="0" algn="l" rtl="0">
              <a:spcBef>
                <a:spcPts val="1000"/>
              </a:spcBef>
              <a:spcAft>
                <a:spcPts val="1000"/>
              </a:spcAft>
              <a:buNone/>
            </a:pPr>
            <a:endParaRPr/>
          </a:p>
        </p:txBody>
      </p:sp>
      <p:pic>
        <p:nvPicPr>
          <p:cNvPr id="376" name="Google Shape;376;p31"/>
          <p:cNvPicPr preferRelativeResize="0"/>
          <p:nvPr/>
        </p:nvPicPr>
        <p:blipFill>
          <a:blip r:embed="rId3">
            <a:alphaModFix/>
          </a:blip>
          <a:stretch>
            <a:fillRect/>
          </a:stretch>
        </p:blipFill>
        <p:spPr>
          <a:xfrm>
            <a:off x="7991525" y="0"/>
            <a:ext cx="1152474" cy="1196874"/>
          </a:xfrm>
          <a:prstGeom prst="rect">
            <a:avLst/>
          </a:prstGeom>
          <a:noFill/>
          <a:ln>
            <a:noFill/>
          </a:ln>
        </p:spPr>
      </p:pic>
      <p:pic>
        <p:nvPicPr>
          <p:cNvPr id="377" name="Google Shape;377;p31"/>
          <p:cNvPicPr preferRelativeResize="0"/>
          <p:nvPr/>
        </p:nvPicPr>
        <p:blipFill>
          <a:blip r:embed="rId4">
            <a:alphaModFix/>
          </a:blip>
          <a:stretch>
            <a:fillRect/>
          </a:stretch>
        </p:blipFill>
        <p:spPr>
          <a:xfrm>
            <a:off x="0" y="3143250"/>
            <a:ext cx="9144003" cy="20002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2"/>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RQ2 Case Study: </a:t>
            </a:r>
            <a:r>
              <a:rPr lang="en">
                <a:latin typeface="Consolas"/>
                <a:ea typeface="Consolas"/>
                <a:cs typeface="Consolas"/>
                <a:sym typeface="Consolas"/>
              </a:rPr>
              <a:t>random.cpp</a:t>
            </a:r>
            <a:r>
              <a:rPr lang="en"/>
              <a:t> </a:t>
            </a:r>
            <a:endParaRPr/>
          </a:p>
        </p:txBody>
      </p:sp>
      <p:pic>
        <p:nvPicPr>
          <p:cNvPr id="383" name="Google Shape;383;p32"/>
          <p:cNvPicPr preferRelativeResize="0"/>
          <p:nvPr/>
        </p:nvPicPr>
        <p:blipFill>
          <a:blip r:embed="rId3">
            <a:alphaModFix/>
          </a:blip>
          <a:stretch>
            <a:fillRect/>
          </a:stretch>
        </p:blipFill>
        <p:spPr>
          <a:xfrm>
            <a:off x="620199" y="1167200"/>
            <a:ext cx="7903601" cy="3635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3"/>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RQ2 Case Study: </a:t>
            </a:r>
            <a:r>
              <a:rPr lang="en">
                <a:latin typeface="Consolas"/>
                <a:ea typeface="Consolas"/>
                <a:cs typeface="Consolas"/>
                <a:sym typeface="Consolas"/>
              </a:rPr>
              <a:t>random.cpp (cont.)</a:t>
            </a:r>
            <a:r>
              <a:rPr lang="en"/>
              <a:t> </a:t>
            </a:r>
            <a:endParaRPr/>
          </a:p>
        </p:txBody>
      </p:sp>
      <p:sp>
        <p:nvSpPr>
          <p:cNvPr id="389" name="Google Shape;389;p33"/>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Inspect Linux </a:t>
            </a:r>
            <a:r>
              <a:rPr lang="en">
                <a:latin typeface="Courier New"/>
                <a:ea typeface="Courier New"/>
                <a:cs typeface="Courier New"/>
                <a:sym typeface="Courier New"/>
              </a:rPr>
              <a:t>perf</a:t>
            </a:r>
            <a:r>
              <a:rPr lang="en"/>
              <a:t> traces of Chromium when running this sample</a:t>
            </a:r>
            <a:endParaRPr/>
          </a:p>
        </p:txBody>
      </p:sp>
      <p:pic>
        <p:nvPicPr>
          <p:cNvPr id="390" name="Google Shape;390;p33"/>
          <p:cNvPicPr preferRelativeResize="0"/>
          <p:nvPr/>
        </p:nvPicPr>
        <p:blipFill>
          <a:blip r:embed="rId3">
            <a:alphaModFix/>
          </a:blip>
          <a:stretch>
            <a:fillRect/>
          </a:stretch>
        </p:blipFill>
        <p:spPr>
          <a:xfrm>
            <a:off x="664975" y="2611475"/>
            <a:ext cx="3581972" cy="699600"/>
          </a:xfrm>
          <a:prstGeom prst="rect">
            <a:avLst/>
          </a:prstGeom>
          <a:noFill/>
          <a:ln>
            <a:noFill/>
          </a:ln>
        </p:spPr>
      </p:pic>
      <p:pic>
        <p:nvPicPr>
          <p:cNvPr id="391" name="Google Shape;391;p33"/>
          <p:cNvPicPr preferRelativeResize="0"/>
          <p:nvPr/>
        </p:nvPicPr>
        <p:blipFill>
          <a:blip r:embed="rId4">
            <a:alphaModFix/>
          </a:blip>
          <a:stretch>
            <a:fillRect/>
          </a:stretch>
        </p:blipFill>
        <p:spPr>
          <a:xfrm>
            <a:off x="4666750" y="2611475"/>
            <a:ext cx="3618473" cy="853375"/>
          </a:xfrm>
          <a:prstGeom prst="rect">
            <a:avLst/>
          </a:prstGeom>
          <a:noFill/>
          <a:ln>
            <a:noFill/>
          </a:ln>
        </p:spPr>
      </p:pic>
      <p:sp>
        <p:nvSpPr>
          <p:cNvPr id="392" name="Google Shape;392;p33"/>
          <p:cNvSpPr txBox="1"/>
          <p:nvPr/>
        </p:nvSpPr>
        <p:spPr>
          <a:xfrm>
            <a:off x="1365375" y="2043375"/>
            <a:ext cx="2286600" cy="3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LLVM Inlining Enabled</a:t>
            </a:r>
            <a:endParaRPr/>
          </a:p>
        </p:txBody>
      </p:sp>
      <p:sp>
        <p:nvSpPr>
          <p:cNvPr id="393" name="Google Shape;393;p33"/>
          <p:cNvSpPr txBox="1"/>
          <p:nvPr/>
        </p:nvSpPr>
        <p:spPr>
          <a:xfrm>
            <a:off x="5350925" y="2043375"/>
            <a:ext cx="2286600" cy="3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LLVM Inlining Disabled</a:t>
            </a:r>
            <a:endParaRPr/>
          </a:p>
        </p:txBody>
      </p:sp>
      <p:sp>
        <p:nvSpPr>
          <p:cNvPr id="394" name="Google Shape;394;p33"/>
          <p:cNvSpPr/>
          <p:nvPr/>
        </p:nvSpPr>
        <p:spPr>
          <a:xfrm>
            <a:off x="458250" y="2571775"/>
            <a:ext cx="3871800" cy="173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3"/>
          <p:cNvSpPr/>
          <p:nvPr/>
        </p:nvSpPr>
        <p:spPr>
          <a:xfrm>
            <a:off x="4558338" y="2571775"/>
            <a:ext cx="3871800" cy="173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4"/>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RQ2: Compiler Usage of Experiment 1 Samples</a:t>
            </a:r>
            <a:r>
              <a:rPr lang="en">
                <a:latin typeface="Consolas"/>
                <a:ea typeface="Consolas"/>
                <a:cs typeface="Consolas"/>
                <a:sym typeface="Consolas"/>
              </a:rPr>
              <a:t> (cont.)</a:t>
            </a:r>
            <a:r>
              <a:rPr lang="en"/>
              <a:t> </a:t>
            </a:r>
            <a:endParaRPr/>
          </a:p>
        </p:txBody>
      </p:sp>
      <p:pic>
        <p:nvPicPr>
          <p:cNvPr id="401" name="Google Shape;401;p34"/>
          <p:cNvPicPr preferRelativeResize="0"/>
          <p:nvPr/>
        </p:nvPicPr>
        <p:blipFill>
          <a:blip r:embed="rId3">
            <a:alphaModFix/>
          </a:blip>
          <a:stretch>
            <a:fillRect/>
          </a:stretch>
        </p:blipFill>
        <p:spPr>
          <a:xfrm>
            <a:off x="1309725" y="1323325"/>
            <a:ext cx="6524549" cy="3236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57200" y="274320"/>
            <a:ext cx="8229600" cy="9942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None/>
            </a:pPr>
            <a:r>
              <a:rPr lang="en"/>
              <a:t>What is WebAssembly (Wasm)?</a:t>
            </a:r>
            <a:endParaRPr/>
          </a:p>
        </p:txBody>
      </p:sp>
      <p:sp>
        <p:nvSpPr>
          <p:cNvPr id="83" name="Google Shape;83;p17"/>
          <p:cNvSpPr txBox="1">
            <a:spLocks noGrp="1"/>
          </p:cNvSpPr>
          <p:nvPr>
            <p:ph type="body" idx="1"/>
          </p:nvPr>
        </p:nvSpPr>
        <p:spPr>
          <a:xfrm>
            <a:off x="457200" y="1220550"/>
            <a:ext cx="4461000" cy="3271200"/>
          </a:xfrm>
          <a:prstGeom prst="rect">
            <a:avLst/>
          </a:prstGeom>
          <a:noFill/>
          <a:ln>
            <a:noFill/>
          </a:ln>
        </p:spPr>
        <p:txBody>
          <a:bodyPr spcFirstLastPara="1" wrap="square" lIns="68575" tIns="34275" rIns="68575" bIns="34275" anchor="t" anchorCtr="0">
            <a:normAutofit lnSpcReduction="10000"/>
          </a:bodyPr>
          <a:lstStyle/>
          <a:p>
            <a:pPr marL="457200" lvl="0" indent="0" algn="l" rtl="0">
              <a:lnSpc>
                <a:spcPct val="115000"/>
              </a:lnSpc>
              <a:spcBef>
                <a:spcPts val="0"/>
              </a:spcBef>
              <a:spcAft>
                <a:spcPts val="0"/>
              </a:spcAft>
              <a:buNone/>
            </a:pPr>
            <a:endParaRPr/>
          </a:p>
          <a:p>
            <a:pPr marL="457200" lvl="0" indent="-342900" algn="l" rtl="0">
              <a:lnSpc>
                <a:spcPct val="115000"/>
              </a:lnSpc>
              <a:spcBef>
                <a:spcPts val="1000"/>
              </a:spcBef>
              <a:spcAft>
                <a:spcPts val="0"/>
              </a:spcAft>
              <a:buSzPts val="1800"/>
              <a:buChar char="●"/>
            </a:pPr>
            <a:r>
              <a:rPr lang="en"/>
              <a:t>Enables high-performance computations at near-native speeds</a:t>
            </a:r>
            <a:endParaRPr/>
          </a:p>
          <a:p>
            <a:pPr marL="457200" lvl="0" indent="-342900" algn="l" rtl="0">
              <a:lnSpc>
                <a:spcPct val="115000"/>
              </a:lnSpc>
              <a:spcBef>
                <a:spcPts val="1000"/>
              </a:spcBef>
              <a:spcAft>
                <a:spcPts val="0"/>
              </a:spcAft>
              <a:buSzPts val="1800"/>
              <a:buChar char="●"/>
            </a:pPr>
            <a:r>
              <a:rPr lang="en"/>
              <a:t>Compiled binary format for efficient network transmission</a:t>
            </a:r>
            <a:endParaRPr/>
          </a:p>
          <a:p>
            <a:pPr marL="457200" lvl="0" indent="-342900" algn="l" rtl="0">
              <a:lnSpc>
                <a:spcPct val="115000"/>
              </a:lnSpc>
              <a:spcBef>
                <a:spcPts val="1000"/>
              </a:spcBef>
              <a:spcAft>
                <a:spcPts val="0"/>
              </a:spcAft>
              <a:buSzPts val="1800"/>
              <a:buChar char="●"/>
            </a:pPr>
            <a:r>
              <a:rPr lang="en"/>
              <a:t>Compilation target for C, C++, Rust, Go, Kotlin, Swift, etc …</a:t>
            </a:r>
            <a:endParaRPr/>
          </a:p>
          <a:p>
            <a:pPr marL="0" lvl="0" indent="0" algn="l" rtl="0">
              <a:lnSpc>
                <a:spcPct val="115000"/>
              </a:lnSpc>
              <a:spcBef>
                <a:spcPts val="1000"/>
              </a:spcBef>
              <a:spcAft>
                <a:spcPts val="0"/>
              </a:spcAft>
              <a:buNone/>
            </a:pPr>
            <a:endParaRPr/>
          </a:p>
          <a:p>
            <a:pPr marL="0" lvl="0" indent="0" algn="l" rtl="0">
              <a:lnSpc>
                <a:spcPct val="90000"/>
              </a:lnSpc>
              <a:spcBef>
                <a:spcPts val="1000"/>
              </a:spcBef>
              <a:spcAft>
                <a:spcPts val="0"/>
              </a:spcAft>
              <a:buClr>
                <a:schemeClr val="dk1"/>
              </a:buClr>
              <a:buSzPts val="1800"/>
              <a:buNone/>
            </a:pPr>
            <a:endParaRPr/>
          </a:p>
        </p:txBody>
      </p:sp>
      <p:grpSp>
        <p:nvGrpSpPr>
          <p:cNvPr id="84" name="Google Shape;84;p17"/>
          <p:cNvGrpSpPr/>
          <p:nvPr/>
        </p:nvGrpSpPr>
        <p:grpSpPr>
          <a:xfrm>
            <a:off x="5173688" y="1220550"/>
            <a:ext cx="3073276" cy="3073276"/>
            <a:chOff x="5209313" y="1220550"/>
            <a:chExt cx="3073276" cy="3073276"/>
          </a:xfrm>
        </p:grpSpPr>
        <p:sp>
          <p:nvSpPr>
            <p:cNvPr id="85" name="Google Shape;85;p17"/>
            <p:cNvSpPr/>
            <p:nvPr/>
          </p:nvSpPr>
          <p:spPr>
            <a:xfrm>
              <a:off x="5209363" y="1649925"/>
              <a:ext cx="3073200" cy="2643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17"/>
            <p:cNvPicPr preferRelativeResize="0"/>
            <p:nvPr/>
          </p:nvPicPr>
          <p:blipFill>
            <a:blip r:embed="rId3">
              <a:alphaModFix/>
            </a:blip>
            <a:stretch>
              <a:fillRect/>
            </a:stretch>
          </p:blipFill>
          <p:spPr>
            <a:xfrm>
              <a:off x="5209313" y="1220550"/>
              <a:ext cx="3073276" cy="307327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RQ2: Code Size Impact</a:t>
            </a:r>
            <a:endParaRPr/>
          </a:p>
        </p:txBody>
      </p:sp>
      <p:pic>
        <p:nvPicPr>
          <p:cNvPr id="407" name="Google Shape;407;p35"/>
          <p:cNvPicPr preferRelativeResize="0"/>
          <p:nvPr/>
        </p:nvPicPr>
        <p:blipFill>
          <a:blip r:embed="rId3">
            <a:alphaModFix/>
          </a:blip>
          <a:stretch>
            <a:fillRect/>
          </a:stretch>
        </p:blipFill>
        <p:spPr>
          <a:xfrm>
            <a:off x="893388" y="1211050"/>
            <a:ext cx="7357225" cy="3427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6"/>
          <p:cNvSpPr txBox="1">
            <a:spLocks noGrp="1"/>
          </p:cNvSpPr>
          <p:nvPr>
            <p:ph type="title"/>
          </p:nvPr>
        </p:nvSpPr>
        <p:spPr>
          <a:xfrm>
            <a:off x="311700" y="445025"/>
            <a:ext cx="7534800" cy="5727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RQ3: Impact of Hot Functions on Counterintuitive Effects</a:t>
            </a:r>
            <a:endParaRPr/>
          </a:p>
        </p:txBody>
      </p:sp>
      <p:sp>
        <p:nvSpPr>
          <p:cNvPr id="413" name="Google Shape;413;p36"/>
          <p:cNvSpPr txBox="1">
            <a:spLocks noGrp="1"/>
          </p:cNvSpPr>
          <p:nvPr>
            <p:ph type="body" idx="1"/>
          </p:nvPr>
        </p:nvSpPr>
        <p:spPr>
          <a:xfrm>
            <a:off x="311700" y="1457800"/>
            <a:ext cx="8520600" cy="31113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Experiment 5 (LLVM Inlining Enabled / Binaryen Inlining Patched)</a:t>
            </a:r>
            <a:endParaRPr/>
          </a:p>
          <a:p>
            <a:pPr marL="914400" lvl="1" indent="-342900" algn="l" rtl="0">
              <a:spcBef>
                <a:spcPts val="1000"/>
              </a:spcBef>
              <a:spcAft>
                <a:spcPts val="0"/>
              </a:spcAft>
              <a:buSzPts val="1800"/>
              <a:buChar char="•"/>
            </a:pPr>
            <a:r>
              <a:rPr lang="en"/>
              <a:t>Patch Binaryen to selectively disabled identified “hot” functions</a:t>
            </a:r>
            <a:endParaRPr/>
          </a:p>
          <a:p>
            <a:pPr marL="914400" lvl="1" indent="-342900" algn="l" rtl="0">
              <a:spcBef>
                <a:spcPts val="1000"/>
              </a:spcBef>
              <a:spcAft>
                <a:spcPts val="0"/>
              </a:spcAft>
              <a:buSzPts val="1800"/>
              <a:buChar char="•"/>
            </a:pPr>
            <a:r>
              <a:rPr lang="en"/>
              <a:t>24/29 in Chromium experience 5% speedup</a:t>
            </a:r>
            <a:endParaRPr/>
          </a:p>
          <a:p>
            <a:pPr marL="914400" lvl="1" indent="-342900" algn="l" rtl="0">
              <a:spcBef>
                <a:spcPts val="1000"/>
              </a:spcBef>
              <a:spcAft>
                <a:spcPts val="1000"/>
              </a:spcAft>
              <a:buSzPts val="1800"/>
              <a:buChar char="•"/>
            </a:pPr>
            <a:r>
              <a:rPr lang="en"/>
              <a:t>14/29 in Chromium experience &gt; 20% speedup</a:t>
            </a:r>
            <a:endParaRPr/>
          </a:p>
        </p:txBody>
      </p:sp>
      <p:pic>
        <p:nvPicPr>
          <p:cNvPr id="414" name="Google Shape;414;p36"/>
          <p:cNvPicPr preferRelativeResize="0"/>
          <p:nvPr/>
        </p:nvPicPr>
        <p:blipFill>
          <a:blip r:embed="rId3">
            <a:alphaModFix/>
          </a:blip>
          <a:stretch>
            <a:fillRect/>
          </a:stretch>
        </p:blipFill>
        <p:spPr>
          <a:xfrm>
            <a:off x="0" y="3143250"/>
            <a:ext cx="9144003" cy="2000251"/>
          </a:xfrm>
          <a:prstGeom prst="rect">
            <a:avLst/>
          </a:prstGeom>
          <a:noFill/>
          <a:ln>
            <a:noFill/>
          </a:ln>
        </p:spPr>
      </p:pic>
      <p:pic>
        <p:nvPicPr>
          <p:cNvPr id="415" name="Google Shape;415;p36"/>
          <p:cNvPicPr preferRelativeResize="0"/>
          <p:nvPr/>
        </p:nvPicPr>
        <p:blipFill>
          <a:blip r:embed="rId4">
            <a:alphaModFix/>
          </a:blip>
          <a:stretch>
            <a:fillRect/>
          </a:stretch>
        </p:blipFill>
        <p:spPr>
          <a:xfrm>
            <a:off x="7991525" y="0"/>
            <a:ext cx="1152476" cy="11524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419"/>
        <p:cNvGrpSpPr/>
        <p:nvPr/>
      </p:nvGrpSpPr>
      <p:grpSpPr>
        <a:xfrm>
          <a:off x="0" y="0"/>
          <a:ext cx="0" cy="0"/>
          <a:chOff x="0" y="0"/>
          <a:chExt cx="0" cy="0"/>
        </a:xfrm>
      </p:grpSpPr>
      <p:sp>
        <p:nvSpPr>
          <p:cNvPr id="420" name="Google Shape;420;p37"/>
          <p:cNvSpPr txBox="1">
            <a:spLocks noGrp="1"/>
          </p:cNvSpPr>
          <p:nvPr>
            <p:ph type="title"/>
          </p:nvPr>
        </p:nvSpPr>
        <p:spPr>
          <a:xfrm>
            <a:off x="311700" y="445025"/>
            <a:ext cx="7534800" cy="5727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RQ3: Impact of Hot Functions on Counterintuitive Effects</a:t>
            </a:r>
            <a:endParaRPr/>
          </a:p>
        </p:txBody>
      </p:sp>
      <p:sp>
        <p:nvSpPr>
          <p:cNvPr id="421" name="Google Shape;421;p37"/>
          <p:cNvSpPr txBox="1">
            <a:spLocks noGrp="1"/>
          </p:cNvSpPr>
          <p:nvPr>
            <p:ph type="body" idx="1"/>
          </p:nvPr>
        </p:nvSpPr>
        <p:spPr>
          <a:xfrm>
            <a:off x="311700" y="1457800"/>
            <a:ext cx="8520600" cy="3111300"/>
          </a:xfrm>
          <a:prstGeom prst="rect">
            <a:avLst/>
          </a:prstGeom>
        </p:spPr>
        <p:txBody>
          <a:bodyPr spcFirstLastPara="1" wrap="square" lIns="68575" tIns="34275" rIns="68575" bIns="34275" anchor="t" anchorCtr="0">
            <a:normAutofit/>
          </a:bodyPr>
          <a:lstStyle/>
          <a:p>
            <a:pPr marL="457200" lvl="0" indent="0" algn="l" rtl="0">
              <a:spcBef>
                <a:spcPts val="800"/>
              </a:spcBef>
              <a:spcAft>
                <a:spcPts val="0"/>
              </a:spcAft>
              <a:buNone/>
            </a:pPr>
            <a:r>
              <a:rPr lang="en"/>
              <a:t>Experiment 5 (LLVM Inlining Enabled / Binaryen Inlining Patched)</a:t>
            </a:r>
            <a:endParaRPr/>
          </a:p>
          <a:p>
            <a:pPr marL="914400" lvl="1" indent="-342900" algn="l" rtl="0">
              <a:spcBef>
                <a:spcPts val="1000"/>
              </a:spcBef>
              <a:spcAft>
                <a:spcPts val="0"/>
              </a:spcAft>
              <a:buSzPts val="1800"/>
              <a:buChar char="•"/>
            </a:pPr>
            <a:r>
              <a:rPr lang="en"/>
              <a:t>Patch Binaryen to selectively disabled identified “hot” functions</a:t>
            </a:r>
            <a:endParaRPr/>
          </a:p>
          <a:p>
            <a:pPr marL="914400" lvl="1" indent="-342900" algn="l" rtl="0">
              <a:spcBef>
                <a:spcPts val="1000"/>
              </a:spcBef>
              <a:spcAft>
                <a:spcPts val="0"/>
              </a:spcAft>
              <a:buSzPts val="1800"/>
              <a:buChar char="•"/>
            </a:pPr>
            <a:r>
              <a:rPr lang="en"/>
              <a:t>24/40 in Firefox experience 5% speedup</a:t>
            </a:r>
            <a:endParaRPr/>
          </a:p>
          <a:p>
            <a:pPr marL="914400" lvl="1" indent="-342900" algn="l" rtl="0">
              <a:spcBef>
                <a:spcPts val="1000"/>
              </a:spcBef>
              <a:spcAft>
                <a:spcPts val="1000"/>
              </a:spcAft>
              <a:buSzPts val="1800"/>
              <a:buChar char="•"/>
            </a:pPr>
            <a:r>
              <a:rPr lang="en"/>
              <a:t>14/40 in Firefox experience &gt; 20% speedup</a:t>
            </a:r>
            <a:endParaRPr/>
          </a:p>
        </p:txBody>
      </p:sp>
      <p:pic>
        <p:nvPicPr>
          <p:cNvPr id="422" name="Google Shape;422;p37"/>
          <p:cNvPicPr preferRelativeResize="0"/>
          <p:nvPr/>
        </p:nvPicPr>
        <p:blipFill>
          <a:blip r:embed="rId3">
            <a:alphaModFix/>
          </a:blip>
          <a:stretch>
            <a:fillRect/>
          </a:stretch>
        </p:blipFill>
        <p:spPr>
          <a:xfrm>
            <a:off x="7991525" y="0"/>
            <a:ext cx="1152474" cy="1196874"/>
          </a:xfrm>
          <a:prstGeom prst="rect">
            <a:avLst/>
          </a:prstGeom>
          <a:noFill/>
          <a:ln>
            <a:noFill/>
          </a:ln>
        </p:spPr>
      </p:pic>
      <p:pic>
        <p:nvPicPr>
          <p:cNvPr id="423" name="Google Shape;423;p37"/>
          <p:cNvPicPr preferRelativeResize="0"/>
          <p:nvPr/>
        </p:nvPicPr>
        <p:blipFill>
          <a:blip r:embed="rId4">
            <a:alphaModFix/>
          </a:blip>
          <a:stretch>
            <a:fillRect/>
          </a:stretch>
        </p:blipFill>
        <p:spPr>
          <a:xfrm>
            <a:off x="0" y="3031639"/>
            <a:ext cx="9144003" cy="21118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427"/>
        <p:cNvGrpSpPr/>
        <p:nvPr/>
      </p:nvGrpSpPr>
      <p:grpSpPr>
        <a:xfrm>
          <a:off x="0" y="0"/>
          <a:ext cx="0" cy="0"/>
          <a:chOff x="0" y="0"/>
          <a:chExt cx="0" cy="0"/>
        </a:xfrm>
      </p:grpSpPr>
      <p:sp>
        <p:nvSpPr>
          <p:cNvPr id="428" name="Google Shape;428;p38"/>
          <p:cNvSpPr txBox="1">
            <a:spLocks noGrp="1"/>
          </p:cNvSpPr>
          <p:nvPr>
            <p:ph type="title"/>
          </p:nvPr>
        </p:nvSpPr>
        <p:spPr>
          <a:xfrm>
            <a:off x="311700" y="445025"/>
            <a:ext cx="7465200" cy="5727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Case Study on a Real-World Application: </a:t>
            </a:r>
            <a:r>
              <a:rPr lang="en" i="1"/>
              <a:t>LibSodium.js</a:t>
            </a:r>
            <a:endParaRPr i="1"/>
          </a:p>
        </p:txBody>
      </p:sp>
      <p:sp>
        <p:nvSpPr>
          <p:cNvPr id="429" name="Google Shape;429;p38"/>
          <p:cNvSpPr txBox="1">
            <a:spLocks noGrp="1"/>
          </p:cNvSpPr>
          <p:nvPr>
            <p:ph type="body" idx="1"/>
          </p:nvPr>
        </p:nvSpPr>
        <p:spPr>
          <a:xfrm>
            <a:off x="311700" y="1527300"/>
            <a:ext cx="8520600" cy="30417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Cryptographic library ported to the web</a:t>
            </a:r>
            <a:endParaRPr/>
          </a:p>
          <a:p>
            <a:pPr marL="457200" lvl="0" indent="-361950" algn="l" rtl="0">
              <a:spcBef>
                <a:spcPts val="1000"/>
              </a:spcBef>
              <a:spcAft>
                <a:spcPts val="0"/>
              </a:spcAft>
              <a:buSzPts val="2100"/>
              <a:buChar char="•"/>
            </a:pPr>
            <a:r>
              <a:rPr lang="en"/>
              <a:t>Contains 75 example programs testing library APIs</a:t>
            </a:r>
            <a:endParaRPr/>
          </a:p>
          <a:p>
            <a:pPr marL="457200" lvl="0" indent="-361950" algn="l" rtl="0">
              <a:spcBef>
                <a:spcPts val="1000"/>
              </a:spcBef>
              <a:spcAft>
                <a:spcPts val="0"/>
              </a:spcAft>
              <a:buSzPts val="2100"/>
              <a:buChar char="•"/>
            </a:pPr>
            <a:r>
              <a:rPr lang="en"/>
              <a:t>Replicate Experiment 1 (Both Inlining Passes Disabled) on 75 programs</a:t>
            </a:r>
            <a:endParaRPr/>
          </a:p>
          <a:p>
            <a:pPr marL="914400" lvl="1" indent="-342900" algn="l" rtl="0">
              <a:spcBef>
                <a:spcPts val="1000"/>
              </a:spcBef>
              <a:spcAft>
                <a:spcPts val="0"/>
              </a:spcAft>
              <a:buSzPts val="1800"/>
              <a:buChar char="•"/>
            </a:pPr>
            <a:r>
              <a:rPr lang="en"/>
              <a:t>44/75 in Chromium experience 5% speedup</a:t>
            </a:r>
            <a:endParaRPr/>
          </a:p>
          <a:p>
            <a:pPr marL="457200" lvl="0" indent="0" algn="l" rtl="0">
              <a:spcBef>
                <a:spcPts val="800"/>
              </a:spcBef>
              <a:spcAft>
                <a:spcPts val="1000"/>
              </a:spcAft>
              <a:buNone/>
            </a:pPr>
            <a:endParaRPr/>
          </a:p>
        </p:txBody>
      </p:sp>
      <p:pic>
        <p:nvPicPr>
          <p:cNvPr id="430" name="Google Shape;430;p38"/>
          <p:cNvPicPr preferRelativeResize="0"/>
          <p:nvPr/>
        </p:nvPicPr>
        <p:blipFill>
          <a:blip r:embed="rId3">
            <a:alphaModFix/>
          </a:blip>
          <a:stretch>
            <a:fillRect/>
          </a:stretch>
        </p:blipFill>
        <p:spPr>
          <a:xfrm>
            <a:off x="0" y="3353099"/>
            <a:ext cx="9144003" cy="1790403"/>
          </a:xfrm>
          <a:prstGeom prst="rect">
            <a:avLst/>
          </a:prstGeom>
          <a:noFill/>
          <a:ln>
            <a:noFill/>
          </a:ln>
        </p:spPr>
      </p:pic>
      <p:pic>
        <p:nvPicPr>
          <p:cNvPr id="431" name="Google Shape;431;p38"/>
          <p:cNvPicPr preferRelativeResize="0"/>
          <p:nvPr/>
        </p:nvPicPr>
        <p:blipFill>
          <a:blip r:embed="rId4">
            <a:alphaModFix/>
          </a:blip>
          <a:stretch>
            <a:fillRect/>
          </a:stretch>
        </p:blipFill>
        <p:spPr>
          <a:xfrm>
            <a:off x="7991525" y="0"/>
            <a:ext cx="1152476" cy="11524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435"/>
        <p:cNvGrpSpPr/>
        <p:nvPr/>
      </p:nvGrpSpPr>
      <p:grpSpPr>
        <a:xfrm>
          <a:off x="0" y="0"/>
          <a:ext cx="0" cy="0"/>
          <a:chOff x="0" y="0"/>
          <a:chExt cx="0" cy="0"/>
        </a:xfrm>
      </p:grpSpPr>
      <p:sp>
        <p:nvSpPr>
          <p:cNvPr id="436" name="Google Shape;436;p39"/>
          <p:cNvSpPr txBox="1">
            <a:spLocks noGrp="1"/>
          </p:cNvSpPr>
          <p:nvPr>
            <p:ph type="title"/>
          </p:nvPr>
        </p:nvSpPr>
        <p:spPr>
          <a:xfrm>
            <a:off x="311700" y="445025"/>
            <a:ext cx="7465200" cy="5727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Case Study on a Real-World Application: </a:t>
            </a:r>
            <a:r>
              <a:rPr lang="en" i="1"/>
              <a:t>LibSodium.js</a:t>
            </a:r>
            <a:endParaRPr i="1"/>
          </a:p>
        </p:txBody>
      </p:sp>
      <p:sp>
        <p:nvSpPr>
          <p:cNvPr id="437" name="Google Shape;437;p39"/>
          <p:cNvSpPr txBox="1">
            <a:spLocks noGrp="1"/>
          </p:cNvSpPr>
          <p:nvPr>
            <p:ph type="body" idx="1"/>
          </p:nvPr>
        </p:nvSpPr>
        <p:spPr>
          <a:xfrm>
            <a:off x="311700" y="1527300"/>
            <a:ext cx="8520600" cy="30417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Cryptographic library ported to the web</a:t>
            </a:r>
            <a:endParaRPr/>
          </a:p>
          <a:p>
            <a:pPr marL="457200" lvl="0" indent="-361950" algn="l" rtl="0">
              <a:spcBef>
                <a:spcPts val="1000"/>
              </a:spcBef>
              <a:spcAft>
                <a:spcPts val="0"/>
              </a:spcAft>
              <a:buSzPts val="2100"/>
              <a:buChar char="•"/>
            </a:pPr>
            <a:r>
              <a:rPr lang="en"/>
              <a:t>Contains 75 example programs testing library APIs</a:t>
            </a:r>
            <a:endParaRPr/>
          </a:p>
          <a:p>
            <a:pPr marL="457200" lvl="0" indent="-361950" algn="l" rtl="0">
              <a:spcBef>
                <a:spcPts val="1000"/>
              </a:spcBef>
              <a:spcAft>
                <a:spcPts val="0"/>
              </a:spcAft>
              <a:buSzPts val="2100"/>
              <a:buChar char="•"/>
            </a:pPr>
            <a:r>
              <a:rPr lang="en"/>
              <a:t>Replicate Experiment 1 (Both Inlining Passes Disabled) on 75 programs</a:t>
            </a:r>
            <a:endParaRPr/>
          </a:p>
          <a:p>
            <a:pPr marL="914400" lvl="1" indent="-342900" algn="l" rtl="0">
              <a:spcBef>
                <a:spcPts val="1000"/>
              </a:spcBef>
              <a:spcAft>
                <a:spcPts val="0"/>
              </a:spcAft>
              <a:buSzPts val="1800"/>
              <a:buChar char="•"/>
            </a:pPr>
            <a:r>
              <a:rPr lang="en"/>
              <a:t>58/75 in Firefox experience 5% speedup</a:t>
            </a:r>
            <a:endParaRPr/>
          </a:p>
          <a:p>
            <a:pPr marL="457200" lvl="0" indent="0" algn="l" rtl="0">
              <a:spcBef>
                <a:spcPts val="800"/>
              </a:spcBef>
              <a:spcAft>
                <a:spcPts val="1000"/>
              </a:spcAft>
              <a:buNone/>
            </a:pPr>
            <a:endParaRPr/>
          </a:p>
        </p:txBody>
      </p:sp>
      <p:pic>
        <p:nvPicPr>
          <p:cNvPr id="438" name="Google Shape;438;p39"/>
          <p:cNvPicPr preferRelativeResize="0"/>
          <p:nvPr/>
        </p:nvPicPr>
        <p:blipFill>
          <a:blip r:embed="rId3">
            <a:alphaModFix/>
          </a:blip>
          <a:stretch>
            <a:fillRect/>
          </a:stretch>
        </p:blipFill>
        <p:spPr>
          <a:xfrm>
            <a:off x="7991525" y="0"/>
            <a:ext cx="1152474" cy="1196874"/>
          </a:xfrm>
          <a:prstGeom prst="rect">
            <a:avLst/>
          </a:prstGeom>
          <a:noFill/>
          <a:ln>
            <a:noFill/>
          </a:ln>
        </p:spPr>
      </p:pic>
      <p:pic>
        <p:nvPicPr>
          <p:cNvPr id="439" name="Google Shape;439;p39"/>
          <p:cNvPicPr preferRelativeResize="0"/>
          <p:nvPr/>
        </p:nvPicPr>
        <p:blipFill>
          <a:blip r:embed="rId4">
            <a:alphaModFix/>
          </a:blip>
          <a:stretch>
            <a:fillRect/>
          </a:stretch>
        </p:blipFill>
        <p:spPr>
          <a:xfrm>
            <a:off x="0" y="3353099"/>
            <a:ext cx="9144003" cy="17904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0"/>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Limitations</a:t>
            </a:r>
            <a:endParaRPr/>
          </a:p>
          <a:p>
            <a:pPr marL="0" lvl="0" indent="0" algn="l" rtl="0">
              <a:spcBef>
                <a:spcPts val="0"/>
              </a:spcBef>
              <a:spcAft>
                <a:spcPts val="0"/>
              </a:spcAft>
              <a:buNone/>
            </a:pPr>
            <a:endParaRPr/>
          </a:p>
        </p:txBody>
      </p:sp>
      <p:sp>
        <p:nvSpPr>
          <p:cNvPr id="445" name="Google Shape;445;p4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Precision of custom-built JavaScript timer is limited</a:t>
            </a:r>
            <a:endParaRPr/>
          </a:p>
          <a:p>
            <a:pPr marL="914400" lvl="1" indent="-342900" algn="l" rtl="0">
              <a:spcBef>
                <a:spcPts val="1000"/>
              </a:spcBef>
              <a:spcAft>
                <a:spcPts val="0"/>
              </a:spcAft>
              <a:buSzPts val="1800"/>
              <a:buChar char="•"/>
            </a:pPr>
            <a:r>
              <a:rPr lang="en"/>
              <a:t>Browsers limit to millisecond resolution</a:t>
            </a:r>
            <a:endParaRPr/>
          </a:p>
          <a:p>
            <a:pPr marL="914400" lvl="1" indent="-342900" algn="l" rtl="0">
              <a:spcBef>
                <a:spcPts val="1000"/>
              </a:spcBef>
              <a:spcAft>
                <a:spcPts val="0"/>
              </a:spcAft>
              <a:buSzPts val="1800"/>
              <a:buChar char="•"/>
            </a:pPr>
            <a:r>
              <a:rPr lang="en"/>
              <a:t>Too large to measure a typical WebAssembly call</a:t>
            </a:r>
            <a:endParaRPr/>
          </a:p>
          <a:p>
            <a:pPr marL="457200" lvl="0" indent="-361950" algn="l" rtl="0">
              <a:spcBef>
                <a:spcPts val="1000"/>
              </a:spcBef>
              <a:spcAft>
                <a:spcPts val="0"/>
              </a:spcAft>
              <a:buSzPts val="2100"/>
              <a:buChar char="•"/>
            </a:pPr>
            <a:r>
              <a:rPr lang="en"/>
              <a:t>Only inspect Chromium and Firefox</a:t>
            </a:r>
            <a:endParaRPr/>
          </a:p>
          <a:p>
            <a:pPr marL="914400" lvl="1" indent="-342900" algn="l" rtl="0">
              <a:spcBef>
                <a:spcPts val="1000"/>
              </a:spcBef>
              <a:spcAft>
                <a:spcPts val="0"/>
              </a:spcAft>
              <a:buSzPts val="1800"/>
              <a:buChar char="•"/>
            </a:pPr>
            <a:r>
              <a:rPr lang="en"/>
              <a:t>Each browser adds manual effort</a:t>
            </a:r>
            <a:endParaRPr/>
          </a:p>
          <a:p>
            <a:pPr marL="914400" lvl="1" indent="-342900" algn="l" rtl="0">
              <a:spcBef>
                <a:spcPts val="1000"/>
              </a:spcBef>
              <a:spcAft>
                <a:spcPts val="1000"/>
              </a:spcAft>
              <a:buSzPts val="1800"/>
              <a:buChar char="•"/>
            </a:pPr>
            <a:r>
              <a:rPr lang="en"/>
              <a:t>Together, these browsers account for 74% of market share [1]</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449"/>
        <p:cNvGrpSpPr/>
        <p:nvPr/>
      </p:nvGrpSpPr>
      <p:grpSpPr>
        <a:xfrm>
          <a:off x="0" y="0"/>
          <a:ext cx="0" cy="0"/>
          <a:chOff x="0" y="0"/>
          <a:chExt cx="0" cy="0"/>
        </a:xfrm>
      </p:grpSpPr>
      <p:sp>
        <p:nvSpPr>
          <p:cNvPr id="450" name="Google Shape;450;p41"/>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Threats to Validity</a:t>
            </a:r>
            <a:endParaRPr/>
          </a:p>
        </p:txBody>
      </p:sp>
      <p:sp>
        <p:nvSpPr>
          <p:cNvPr id="451" name="Google Shape;451;p41"/>
          <p:cNvSpPr txBox="1">
            <a:spLocks noGrp="1"/>
          </p:cNvSpPr>
          <p:nvPr>
            <p:ph type="body" idx="1"/>
          </p:nvPr>
        </p:nvSpPr>
        <p:spPr>
          <a:xfrm>
            <a:off x="311700" y="1152475"/>
            <a:ext cx="8520600" cy="37533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Internal Validity</a:t>
            </a:r>
            <a:endParaRPr/>
          </a:p>
          <a:p>
            <a:pPr marL="914400" lvl="1" indent="-342900" algn="l" rtl="0">
              <a:spcBef>
                <a:spcPts val="1000"/>
              </a:spcBef>
              <a:spcAft>
                <a:spcPts val="0"/>
              </a:spcAft>
              <a:buSzPts val="1800"/>
              <a:buChar char="•"/>
            </a:pPr>
            <a:r>
              <a:rPr lang="en"/>
              <a:t>Manually inspect each compiled sample to ensure function inlining is present or omitted</a:t>
            </a:r>
            <a:endParaRPr/>
          </a:p>
          <a:p>
            <a:pPr marL="914400" lvl="1" indent="-342900" algn="l" rtl="0">
              <a:spcBef>
                <a:spcPts val="1000"/>
              </a:spcBef>
              <a:spcAft>
                <a:spcPts val="0"/>
              </a:spcAft>
              <a:buSzPts val="1800"/>
              <a:buChar char="•"/>
            </a:pPr>
            <a:r>
              <a:rPr lang="en"/>
              <a:t>Use average of 10 runs in results</a:t>
            </a:r>
            <a:endParaRPr/>
          </a:p>
          <a:p>
            <a:pPr marL="457200" lvl="0" indent="-361950" algn="l" rtl="0">
              <a:spcBef>
                <a:spcPts val="1000"/>
              </a:spcBef>
              <a:spcAft>
                <a:spcPts val="0"/>
              </a:spcAft>
              <a:buSzPts val="2100"/>
              <a:buChar char="•"/>
            </a:pPr>
            <a:r>
              <a:rPr lang="en"/>
              <a:t>External Validity</a:t>
            </a:r>
            <a:endParaRPr/>
          </a:p>
          <a:p>
            <a:pPr marL="914400" lvl="1" indent="-342900" algn="l" rtl="0">
              <a:spcBef>
                <a:spcPts val="1000"/>
              </a:spcBef>
              <a:spcAft>
                <a:spcPts val="0"/>
              </a:spcAft>
              <a:buSzPts val="1800"/>
              <a:buChar char="•"/>
            </a:pPr>
            <a:r>
              <a:rPr lang="en"/>
              <a:t>Use benchmarking samples from LLVM test suite</a:t>
            </a:r>
            <a:endParaRPr/>
          </a:p>
          <a:p>
            <a:pPr marL="1371600" lvl="2" indent="-323850" algn="l" rtl="0">
              <a:spcBef>
                <a:spcPts val="1000"/>
              </a:spcBef>
              <a:spcAft>
                <a:spcPts val="0"/>
              </a:spcAft>
              <a:buSzPts val="1500"/>
              <a:buChar char="•"/>
            </a:pPr>
            <a:r>
              <a:rPr lang="en"/>
              <a:t>Emscripten is LLVM-based compiler</a:t>
            </a:r>
            <a:endParaRPr/>
          </a:p>
          <a:p>
            <a:pPr marL="914400" lvl="1" indent="-342900" algn="l" rtl="0">
              <a:spcBef>
                <a:spcPts val="1000"/>
              </a:spcBef>
              <a:spcAft>
                <a:spcPts val="0"/>
              </a:spcAft>
              <a:buSzPts val="1800"/>
              <a:buChar char="•"/>
            </a:pPr>
            <a:r>
              <a:rPr lang="en"/>
              <a:t>Benchmarking samples implement intensive computations</a:t>
            </a:r>
            <a:endParaRPr/>
          </a:p>
          <a:p>
            <a:pPr marL="914400" lvl="1" indent="-342900" algn="l" rtl="0">
              <a:spcBef>
                <a:spcPts val="1000"/>
              </a:spcBef>
              <a:spcAft>
                <a:spcPts val="0"/>
              </a:spcAft>
              <a:buSzPts val="1800"/>
              <a:buChar char="•"/>
            </a:pPr>
            <a:r>
              <a:rPr lang="en"/>
              <a:t>Perform case study on real-world sample</a:t>
            </a:r>
            <a:endParaRPr/>
          </a:p>
          <a:p>
            <a:pPr marL="0" lvl="0" indent="0" algn="l" rtl="0">
              <a:spcBef>
                <a:spcPts val="1000"/>
              </a:spcBef>
              <a:spcAft>
                <a:spcPts val="10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2"/>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Future Work</a:t>
            </a:r>
            <a:endParaRPr/>
          </a:p>
        </p:txBody>
      </p:sp>
      <p:sp>
        <p:nvSpPr>
          <p:cNvPr id="457" name="Google Shape;457;p42"/>
          <p:cNvSpPr txBox="1">
            <a:spLocks noGrp="1"/>
          </p:cNvSpPr>
          <p:nvPr>
            <p:ph type="body" idx="1"/>
          </p:nvPr>
        </p:nvSpPr>
        <p:spPr>
          <a:xfrm>
            <a:off x="311700" y="1152475"/>
            <a:ext cx="7122900" cy="34164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Investigate other optimization passes</a:t>
            </a:r>
            <a:endParaRPr/>
          </a:p>
          <a:p>
            <a:pPr marL="914400" lvl="1" indent="-342900" algn="l" rtl="0">
              <a:spcBef>
                <a:spcPts val="1000"/>
              </a:spcBef>
              <a:spcAft>
                <a:spcPts val="0"/>
              </a:spcAft>
              <a:buSzPts val="1800"/>
              <a:buChar char="•"/>
            </a:pPr>
            <a:r>
              <a:rPr lang="en"/>
              <a:t>In some samples, function inlining passes cannot fully explain counterintuitive behavior</a:t>
            </a:r>
            <a:endParaRPr/>
          </a:p>
          <a:p>
            <a:pPr marL="457200" lvl="0" indent="-361950" algn="l" rtl="0">
              <a:spcBef>
                <a:spcPts val="1000"/>
              </a:spcBef>
              <a:spcAft>
                <a:spcPts val="0"/>
              </a:spcAft>
              <a:buSzPts val="2100"/>
              <a:buChar char="•"/>
            </a:pPr>
            <a:r>
              <a:rPr lang="en"/>
              <a:t>Include more metrics in our study</a:t>
            </a:r>
            <a:endParaRPr/>
          </a:p>
          <a:p>
            <a:pPr marL="914400" lvl="1" indent="-342900" algn="l" rtl="0">
              <a:spcBef>
                <a:spcPts val="1000"/>
              </a:spcBef>
              <a:spcAft>
                <a:spcPts val="0"/>
              </a:spcAft>
              <a:buSzPts val="1800"/>
              <a:buChar char="•"/>
            </a:pPr>
            <a:r>
              <a:rPr lang="en"/>
              <a:t>Can include metrics such as:</a:t>
            </a:r>
            <a:endParaRPr/>
          </a:p>
          <a:p>
            <a:pPr marL="1371600" lvl="2" indent="-323850" algn="l" rtl="0">
              <a:spcBef>
                <a:spcPts val="1000"/>
              </a:spcBef>
              <a:spcAft>
                <a:spcPts val="0"/>
              </a:spcAft>
              <a:buSzPts val="1500"/>
              <a:buChar char="•"/>
            </a:pPr>
            <a:r>
              <a:rPr lang="en"/>
              <a:t>Code size</a:t>
            </a:r>
            <a:endParaRPr/>
          </a:p>
          <a:p>
            <a:pPr marL="1371600" lvl="2" indent="-323850" algn="l" rtl="0">
              <a:spcBef>
                <a:spcPts val="1000"/>
              </a:spcBef>
              <a:spcAft>
                <a:spcPts val="0"/>
              </a:spcAft>
              <a:buSzPts val="1500"/>
              <a:buChar char="•"/>
            </a:pPr>
            <a:r>
              <a:rPr lang="en"/>
              <a:t>Memory Usage</a:t>
            </a:r>
            <a:endParaRPr/>
          </a:p>
          <a:p>
            <a:pPr marL="1371600" lvl="2" indent="-323850" algn="l" rtl="0">
              <a:spcBef>
                <a:spcPts val="1000"/>
              </a:spcBef>
              <a:spcAft>
                <a:spcPts val="0"/>
              </a:spcAft>
              <a:buSzPts val="1500"/>
              <a:buChar char="•"/>
            </a:pPr>
            <a:r>
              <a:rPr lang="en"/>
              <a:t>Energy Consumption</a:t>
            </a:r>
            <a:endParaRPr/>
          </a:p>
          <a:p>
            <a:pPr marL="0" lvl="0" indent="0" algn="l" rtl="0">
              <a:spcBef>
                <a:spcPts val="1000"/>
              </a:spcBef>
              <a:spcAft>
                <a:spcPts val="10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Related Work</a:t>
            </a:r>
            <a:endParaRPr/>
          </a:p>
        </p:txBody>
      </p:sp>
      <p:sp>
        <p:nvSpPr>
          <p:cNvPr id="463" name="Google Shape;463;p43"/>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p>
            <a:pPr marL="457200" lvl="0" indent="-361950" algn="l" rtl="0">
              <a:lnSpc>
                <a:spcPct val="150000"/>
              </a:lnSpc>
              <a:spcBef>
                <a:spcPts val="800"/>
              </a:spcBef>
              <a:spcAft>
                <a:spcPts val="0"/>
              </a:spcAft>
              <a:buSzPts val="2100"/>
              <a:buChar char="•"/>
            </a:pPr>
            <a:r>
              <a:rPr lang="en"/>
              <a:t>Compiler Optimizations [2-7]</a:t>
            </a:r>
            <a:endParaRPr/>
          </a:p>
          <a:p>
            <a:pPr marL="457200" lvl="0" indent="-361950" algn="l" rtl="0">
              <a:lnSpc>
                <a:spcPct val="150000"/>
              </a:lnSpc>
              <a:spcBef>
                <a:spcPts val="0"/>
              </a:spcBef>
              <a:spcAft>
                <a:spcPts val="0"/>
              </a:spcAft>
              <a:buSzPts val="2100"/>
              <a:buChar char="•"/>
            </a:pPr>
            <a:r>
              <a:rPr lang="en"/>
              <a:t>Compiler Studies [8-13]</a:t>
            </a:r>
            <a:endParaRPr/>
          </a:p>
          <a:p>
            <a:pPr marL="457200" lvl="0" indent="-361950" algn="l" rtl="0">
              <a:lnSpc>
                <a:spcPct val="150000"/>
              </a:lnSpc>
              <a:spcBef>
                <a:spcPts val="0"/>
              </a:spcBef>
              <a:spcAft>
                <a:spcPts val="0"/>
              </a:spcAft>
              <a:buSzPts val="2100"/>
              <a:buChar char="•"/>
            </a:pPr>
            <a:r>
              <a:rPr lang="en"/>
              <a:t>WebAssembly Performance Measurements [14,15]</a:t>
            </a:r>
            <a:endParaRPr/>
          </a:p>
          <a:p>
            <a:pPr marL="457200" lvl="0" indent="-361950" algn="l" rtl="0">
              <a:lnSpc>
                <a:spcPct val="150000"/>
              </a:lnSpc>
              <a:spcBef>
                <a:spcPts val="0"/>
              </a:spcBef>
              <a:spcAft>
                <a:spcPts val="0"/>
              </a:spcAft>
              <a:buSzPts val="2100"/>
              <a:buChar char="•"/>
            </a:pPr>
            <a:r>
              <a:rPr lang="en"/>
              <a:t>WebAssembly Program and Security Analyses [16-29]</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4"/>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Conclusion</a:t>
            </a:r>
            <a:endParaRPr/>
          </a:p>
        </p:txBody>
      </p:sp>
      <p:sp>
        <p:nvSpPr>
          <p:cNvPr id="469" name="Google Shape;469;p44"/>
          <p:cNvSpPr txBox="1">
            <a:spLocks noGrp="1"/>
          </p:cNvSpPr>
          <p:nvPr>
            <p:ph type="body" idx="1"/>
          </p:nvPr>
        </p:nvSpPr>
        <p:spPr>
          <a:xfrm>
            <a:off x="311700" y="1152475"/>
            <a:ext cx="7607700" cy="34164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Function inlining optimizations used in WebAssembly fail to account for presence of multiple browser compilers</a:t>
            </a:r>
            <a:endParaRPr/>
          </a:p>
          <a:p>
            <a:pPr marL="457200" lvl="0" indent="-361950" algn="l" rtl="0">
              <a:spcBef>
                <a:spcPts val="1000"/>
              </a:spcBef>
              <a:spcAft>
                <a:spcPts val="0"/>
              </a:spcAft>
              <a:buSzPts val="2100"/>
              <a:buChar char="•"/>
            </a:pPr>
            <a:r>
              <a:rPr lang="en"/>
              <a:t>Provide first in-depth investigation on counterintuitive impacts of function inlining in WebAssembly</a:t>
            </a:r>
            <a:endParaRPr/>
          </a:p>
          <a:p>
            <a:pPr marL="457200" lvl="0" indent="-361950" algn="l" rtl="0">
              <a:spcBef>
                <a:spcPts val="1000"/>
              </a:spcBef>
              <a:spcAft>
                <a:spcPts val="0"/>
              </a:spcAft>
              <a:buSzPts val="2100"/>
              <a:buChar char="•"/>
            </a:pPr>
            <a:r>
              <a:rPr lang="en"/>
              <a:t>Find that 66 of 127 samples from LLVM Test Suite are affected by LLVM and Binaryen inlining passes</a:t>
            </a:r>
            <a:endParaRPr/>
          </a:p>
          <a:p>
            <a:pPr marL="457200" lvl="0" indent="-361950" algn="l" rtl="0">
              <a:spcBef>
                <a:spcPts val="1000"/>
              </a:spcBef>
              <a:spcAft>
                <a:spcPts val="1000"/>
              </a:spcAft>
              <a:buSzPts val="2100"/>
              <a:buChar char="•"/>
            </a:pPr>
            <a:r>
              <a:rPr lang="en"/>
              <a:t>Highlight the need to revisit existing optimization techniques for optimal usage in WebAssembly</a:t>
            </a:r>
            <a:endParaRPr/>
          </a:p>
        </p:txBody>
      </p:sp>
      <p:sp>
        <p:nvSpPr>
          <p:cNvPr id="470" name="Google Shape;470;p44"/>
          <p:cNvSpPr txBox="1"/>
          <p:nvPr/>
        </p:nvSpPr>
        <p:spPr>
          <a:xfrm>
            <a:off x="0" y="3901075"/>
            <a:ext cx="9144000" cy="66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a:solidFill>
                  <a:schemeClr val="dk1"/>
                </a:solidFill>
              </a:rPr>
              <a:t>Thank you!</a:t>
            </a:r>
            <a:endParaRPr sz="3400" b="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p:nvPr/>
        </p:nvSpPr>
        <p:spPr>
          <a:xfrm>
            <a:off x="1089325" y="1547550"/>
            <a:ext cx="5510700" cy="1392900"/>
          </a:xfrm>
          <a:prstGeom prst="roundRect">
            <a:avLst>
              <a:gd name="adj" fmla="val 7640"/>
            </a:avLst>
          </a:prstGeom>
          <a:noFill/>
          <a:ln w="9525" cap="flat" cmpd="sng">
            <a:solidFill>
              <a:schemeClr val="dk1"/>
            </a:solidFill>
            <a:prstDash val="dash"/>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dk1"/>
              </a:solidFill>
              <a:latin typeface="Tinos"/>
              <a:ea typeface="Tinos"/>
              <a:cs typeface="Tinos"/>
              <a:sym typeface="Tinos"/>
            </a:endParaRPr>
          </a:p>
        </p:txBody>
      </p:sp>
      <p:sp>
        <p:nvSpPr>
          <p:cNvPr id="92" name="Google Shape;92;p18"/>
          <p:cNvSpPr/>
          <p:nvPr/>
        </p:nvSpPr>
        <p:spPr>
          <a:xfrm>
            <a:off x="160025" y="1835825"/>
            <a:ext cx="510900" cy="1117200"/>
          </a:xfrm>
          <a:prstGeom prst="roundRect">
            <a:avLst>
              <a:gd name="adj" fmla="val 9924"/>
            </a:avLst>
          </a:prstGeom>
          <a:solidFill>
            <a:srgbClr val="EDEDED"/>
          </a:solidFill>
          <a:ln w="9525" cap="flat" cmpd="sng">
            <a:solidFill>
              <a:srgbClr val="EDEDED"/>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b="1">
              <a:solidFill>
                <a:schemeClr val="dk1"/>
              </a:solidFill>
              <a:latin typeface="Tinos"/>
              <a:ea typeface="Tinos"/>
              <a:cs typeface="Tinos"/>
              <a:sym typeface="Tinos"/>
            </a:endParaRPr>
          </a:p>
        </p:txBody>
      </p:sp>
      <p:sp>
        <p:nvSpPr>
          <p:cNvPr id="93" name="Google Shape;93;p18"/>
          <p:cNvSpPr/>
          <p:nvPr/>
        </p:nvSpPr>
        <p:spPr>
          <a:xfrm>
            <a:off x="6893375" y="1423263"/>
            <a:ext cx="814800" cy="1668900"/>
          </a:xfrm>
          <a:prstGeom prst="roundRect">
            <a:avLst>
              <a:gd name="adj" fmla="val 9924"/>
            </a:avLst>
          </a:prstGeom>
          <a:solidFill>
            <a:schemeClr val="lt2"/>
          </a:solidFill>
          <a:ln w="9525" cap="flat" cmpd="sng">
            <a:solidFill>
              <a:srgbClr val="EDEDED"/>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b="1">
              <a:solidFill>
                <a:schemeClr val="dk1"/>
              </a:solidFill>
              <a:latin typeface="Tinos"/>
              <a:ea typeface="Tinos"/>
              <a:cs typeface="Tinos"/>
              <a:sym typeface="Tinos"/>
            </a:endParaRPr>
          </a:p>
        </p:txBody>
      </p:sp>
      <p:sp>
        <p:nvSpPr>
          <p:cNvPr id="94" name="Google Shape;94;p18"/>
          <p:cNvSpPr txBox="1"/>
          <p:nvPr/>
        </p:nvSpPr>
        <p:spPr>
          <a:xfrm>
            <a:off x="90450" y="1841000"/>
            <a:ext cx="646200" cy="2187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1100" b="1">
                <a:solidFill>
                  <a:schemeClr val="dk1"/>
                </a:solidFill>
              </a:rPr>
              <a:t>Input</a:t>
            </a:r>
            <a:endParaRPr sz="1000" b="1">
              <a:solidFill>
                <a:schemeClr val="dk1"/>
              </a:solidFill>
            </a:endParaRPr>
          </a:p>
        </p:txBody>
      </p:sp>
      <p:sp>
        <p:nvSpPr>
          <p:cNvPr id="95" name="Google Shape;95;p18"/>
          <p:cNvSpPr txBox="1"/>
          <p:nvPr/>
        </p:nvSpPr>
        <p:spPr>
          <a:xfrm>
            <a:off x="90450" y="2496825"/>
            <a:ext cx="646200" cy="4188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800">
                <a:solidFill>
                  <a:schemeClr val="dk1"/>
                </a:solidFill>
              </a:rPr>
              <a:t>Source Code</a:t>
            </a:r>
            <a:endParaRPr sz="800"/>
          </a:p>
          <a:p>
            <a:pPr marL="0" marR="0" lvl="0" indent="0" algn="ctr" rtl="0">
              <a:spcBef>
                <a:spcPts val="0"/>
              </a:spcBef>
              <a:spcAft>
                <a:spcPts val="0"/>
              </a:spcAft>
              <a:buNone/>
            </a:pPr>
            <a:r>
              <a:rPr lang="en" sz="800">
                <a:solidFill>
                  <a:schemeClr val="dk1"/>
                </a:solidFill>
              </a:rPr>
              <a:t>(.c/.cpp)</a:t>
            </a:r>
            <a:endParaRPr sz="800"/>
          </a:p>
        </p:txBody>
      </p:sp>
      <p:sp>
        <p:nvSpPr>
          <p:cNvPr id="96" name="Google Shape;96;p18"/>
          <p:cNvSpPr txBox="1"/>
          <p:nvPr/>
        </p:nvSpPr>
        <p:spPr>
          <a:xfrm>
            <a:off x="765951" y="1569850"/>
            <a:ext cx="4927800" cy="2496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1300" b="1">
                <a:solidFill>
                  <a:schemeClr val="dk1"/>
                </a:solidFill>
              </a:rPr>
              <a:t>Emscripten Compiler Pipeline</a:t>
            </a:r>
            <a:endParaRPr sz="800"/>
          </a:p>
        </p:txBody>
      </p:sp>
      <p:sp>
        <p:nvSpPr>
          <p:cNvPr id="97" name="Google Shape;97;p18"/>
          <p:cNvSpPr txBox="1"/>
          <p:nvPr/>
        </p:nvSpPr>
        <p:spPr>
          <a:xfrm>
            <a:off x="6984841" y="1395838"/>
            <a:ext cx="646200" cy="2187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1100" b="1">
                <a:solidFill>
                  <a:schemeClr val="dk1"/>
                </a:solidFill>
              </a:rPr>
              <a:t>Output</a:t>
            </a:r>
            <a:endParaRPr sz="1000" b="1">
              <a:solidFill>
                <a:schemeClr val="dk1"/>
              </a:solidFill>
            </a:endParaRPr>
          </a:p>
        </p:txBody>
      </p:sp>
      <p:sp>
        <p:nvSpPr>
          <p:cNvPr id="98" name="Google Shape;98;p18"/>
          <p:cNvSpPr txBox="1"/>
          <p:nvPr/>
        </p:nvSpPr>
        <p:spPr>
          <a:xfrm>
            <a:off x="6877525" y="2080838"/>
            <a:ext cx="837300" cy="1725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800">
                <a:solidFill>
                  <a:schemeClr val="dk1"/>
                </a:solidFill>
              </a:rPr>
              <a:t>Module</a:t>
            </a:r>
            <a:endParaRPr sz="800"/>
          </a:p>
        </p:txBody>
      </p:sp>
      <p:sp>
        <p:nvSpPr>
          <p:cNvPr id="99" name="Google Shape;99;p18"/>
          <p:cNvSpPr txBox="1"/>
          <p:nvPr/>
        </p:nvSpPr>
        <p:spPr>
          <a:xfrm>
            <a:off x="2929199" y="3169622"/>
            <a:ext cx="910800" cy="2187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1100" b="1">
                <a:solidFill>
                  <a:schemeClr val="dk1"/>
                </a:solidFill>
              </a:rPr>
              <a:t>LLVM Tool</a:t>
            </a:r>
            <a:endParaRPr sz="800"/>
          </a:p>
        </p:txBody>
      </p:sp>
      <p:sp>
        <p:nvSpPr>
          <p:cNvPr id="100" name="Google Shape;100;p18"/>
          <p:cNvSpPr/>
          <p:nvPr/>
        </p:nvSpPr>
        <p:spPr>
          <a:xfrm>
            <a:off x="1215000" y="1969750"/>
            <a:ext cx="3438300" cy="908700"/>
          </a:xfrm>
          <a:prstGeom prst="roundRect">
            <a:avLst>
              <a:gd name="adj" fmla="val 16667"/>
            </a:avLst>
          </a:prstGeom>
          <a:solidFill>
            <a:srgbClr val="6D9EEB"/>
          </a:solidFill>
          <a:ln w="12700" cap="flat" cmpd="sng">
            <a:solidFill>
              <a:srgbClr val="42719B"/>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Tinos"/>
              <a:ea typeface="Tinos"/>
              <a:cs typeface="Tinos"/>
              <a:sym typeface="Tinos"/>
            </a:endParaRPr>
          </a:p>
        </p:txBody>
      </p:sp>
      <p:sp>
        <p:nvSpPr>
          <p:cNvPr id="101" name="Google Shape;101;p18"/>
          <p:cNvSpPr txBox="1"/>
          <p:nvPr/>
        </p:nvSpPr>
        <p:spPr>
          <a:xfrm>
            <a:off x="6882975" y="2747663"/>
            <a:ext cx="814800" cy="2958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800">
                <a:solidFill>
                  <a:schemeClr val="dk1"/>
                </a:solidFill>
              </a:rPr>
              <a:t>JS Support Code </a:t>
            </a:r>
            <a:endParaRPr sz="800"/>
          </a:p>
        </p:txBody>
      </p:sp>
      <p:sp>
        <p:nvSpPr>
          <p:cNvPr id="102" name="Google Shape;102;p18"/>
          <p:cNvSpPr txBox="1"/>
          <p:nvPr/>
        </p:nvSpPr>
        <p:spPr>
          <a:xfrm>
            <a:off x="1198856" y="2640600"/>
            <a:ext cx="3382200" cy="2187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1100" b="1">
                <a:solidFill>
                  <a:schemeClr val="lt1"/>
                </a:solidFill>
              </a:rPr>
              <a:t>Clang</a:t>
            </a:r>
            <a:endParaRPr sz="800"/>
          </a:p>
        </p:txBody>
      </p:sp>
      <p:cxnSp>
        <p:nvCxnSpPr>
          <p:cNvPr id="103" name="Google Shape;103;p18"/>
          <p:cNvCxnSpPr>
            <a:stCxn id="104" idx="2"/>
            <a:endCxn id="105" idx="1"/>
          </p:cNvCxnSpPr>
          <p:nvPr/>
        </p:nvCxnSpPr>
        <p:spPr>
          <a:xfrm rot="10800000" flipH="1">
            <a:off x="1158202" y="2394426"/>
            <a:ext cx="168900" cy="900"/>
          </a:xfrm>
          <a:prstGeom prst="straightConnector1">
            <a:avLst/>
          </a:prstGeom>
          <a:noFill/>
          <a:ln w="9525" cap="flat" cmpd="sng">
            <a:solidFill>
              <a:schemeClr val="dk1"/>
            </a:solidFill>
            <a:prstDash val="solid"/>
            <a:miter lim="800000"/>
            <a:headEnd type="none" w="sm" len="sm"/>
            <a:tailEnd type="triangle" w="med" len="med"/>
          </a:ln>
        </p:spPr>
      </p:cxnSp>
      <p:sp>
        <p:nvSpPr>
          <p:cNvPr id="106" name="Google Shape;106;p18"/>
          <p:cNvSpPr/>
          <p:nvPr/>
        </p:nvSpPr>
        <p:spPr>
          <a:xfrm>
            <a:off x="7937225" y="1417800"/>
            <a:ext cx="1116300" cy="768900"/>
          </a:xfrm>
          <a:prstGeom prst="roundRect">
            <a:avLst>
              <a:gd name="adj" fmla="val 16667"/>
            </a:avLst>
          </a:prstGeom>
          <a:solidFill>
            <a:srgbClr val="B3C6E7"/>
          </a:solidFill>
          <a:ln>
            <a:noFill/>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07" name="Google Shape;107;p18"/>
          <p:cNvSpPr/>
          <p:nvPr/>
        </p:nvSpPr>
        <p:spPr>
          <a:xfrm>
            <a:off x="8057381" y="1936744"/>
            <a:ext cx="915000" cy="189300"/>
          </a:xfrm>
          <a:prstGeom prst="roundRect">
            <a:avLst>
              <a:gd name="adj" fmla="val 16667"/>
            </a:avLst>
          </a:prstGeom>
          <a:solidFill>
            <a:schemeClr val="lt1"/>
          </a:solidFill>
          <a:ln w="12700" cap="flat" cmpd="sng">
            <a:solidFill>
              <a:srgbClr val="7F7F7F"/>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1000">
                <a:solidFill>
                  <a:schemeClr val="dk1"/>
                </a:solidFill>
              </a:rPr>
              <a:t>TurboFan</a:t>
            </a:r>
            <a:endParaRPr sz="800"/>
          </a:p>
        </p:txBody>
      </p:sp>
      <p:sp>
        <p:nvSpPr>
          <p:cNvPr id="108" name="Google Shape;108;p18"/>
          <p:cNvSpPr/>
          <p:nvPr/>
        </p:nvSpPr>
        <p:spPr>
          <a:xfrm>
            <a:off x="8057381" y="1692451"/>
            <a:ext cx="915000" cy="189300"/>
          </a:xfrm>
          <a:prstGeom prst="roundRect">
            <a:avLst>
              <a:gd name="adj" fmla="val 16667"/>
            </a:avLst>
          </a:prstGeom>
          <a:solidFill>
            <a:schemeClr val="lt1"/>
          </a:solidFill>
          <a:ln w="12700" cap="flat" cmpd="sng">
            <a:solidFill>
              <a:srgbClr val="7F7F7F"/>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1000">
                <a:solidFill>
                  <a:schemeClr val="dk1"/>
                </a:solidFill>
              </a:rPr>
              <a:t>Liftoff</a:t>
            </a:r>
            <a:endParaRPr sz="800"/>
          </a:p>
        </p:txBody>
      </p:sp>
      <p:sp>
        <p:nvSpPr>
          <p:cNvPr id="109" name="Google Shape;109;p18"/>
          <p:cNvSpPr txBox="1"/>
          <p:nvPr/>
        </p:nvSpPr>
        <p:spPr>
          <a:xfrm>
            <a:off x="8014550" y="1417800"/>
            <a:ext cx="915000" cy="2187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1100" b="1">
                <a:solidFill>
                  <a:schemeClr val="dk1"/>
                </a:solidFill>
              </a:rPr>
              <a:t>Chromium</a:t>
            </a:r>
            <a:endParaRPr sz="800"/>
          </a:p>
        </p:txBody>
      </p:sp>
      <p:sp>
        <p:nvSpPr>
          <p:cNvPr id="110" name="Google Shape;110;p18"/>
          <p:cNvSpPr/>
          <p:nvPr/>
        </p:nvSpPr>
        <p:spPr>
          <a:xfrm>
            <a:off x="7930475" y="2301300"/>
            <a:ext cx="1116300" cy="768900"/>
          </a:xfrm>
          <a:prstGeom prst="roundRect">
            <a:avLst>
              <a:gd name="adj" fmla="val 16667"/>
            </a:avLst>
          </a:prstGeom>
          <a:solidFill>
            <a:srgbClr val="F7CAAC"/>
          </a:solidFill>
          <a:ln>
            <a:noFill/>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11" name="Google Shape;111;p18"/>
          <p:cNvSpPr/>
          <p:nvPr/>
        </p:nvSpPr>
        <p:spPr>
          <a:xfrm>
            <a:off x="7992200" y="2803375"/>
            <a:ext cx="1018800" cy="189300"/>
          </a:xfrm>
          <a:prstGeom prst="roundRect">
            <a:avLst>
              <a:gd name="adj" fmla="val 16667"/>
            </a:avLst>
          </a:prstGeom>
          <a:solidFill>
            <a:schemeClr val="lt1"/>
          </a:solidFill>
          <a:ln w="12700" cap="flat" cmpd="sng">
            <a:solidFill>
              <a:srgbClr val="7F7F7F"/>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1000">
                <a:solidFill>
                  <a:schemeClr val="dk1"/>
                </a:solidFill>
              </a:rPr>
              <a:t>Wasm-Ion</a:t>
            </a:r>
            <a:endParaRPr sz="800"/>
          </a:p>
        </p:txBody>
      </p:sp>
      <p:sp>
        <p:nvSpPr>
          <p:cNvPr id="112" name="Google Shape;112;p18"/>
          <p:cNvSpPr/>
          <p:nvPr/>
        </p:nvSpPr>
        <p:spPr>
          <a:xfrm>
            <a:off x="7991200" y="2580325"/>
            <a:ext cx="1018800" cy="189300"/>
          </a:xfrm>
          <a:prstGeom prst="roundRect">
            <a:avLst>
              <a:gd name="adj" fmla="val 16667"/>
            </a:avLst>
          </a:prstGeom>
          <a:solidFill>
            <a:schemeClr val="lt1"/>
          </a:solidFill>
          <a:ln w="12700" cap="flat" cmpd="sng">
            <a:solidFill>
              <a:srgbClr val="7F7F7F"/>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1000">
                <a:solidFill>
                  <a:schemeClr val="dk1"/>
                </a:solidFill>
              </a:rPr>
              <a:t>Wasm-Baseline</a:t>
            </a:r>
            <a:endParaRPr sz="800"/>
          </a:p>
        </p:txBody>
      </p:sp>
      <p:sp>
        <p:nvSpPr>
          <p:cNvPr id="113" name="Google Shape;113;p18"/>
          <p:cNvSpPr txBox="1"/>
          <p:nvPr/>
        </p:nvSpPr>
        <p:spPr>
          <a:xfrm>
            <a:off x="8154662" y="2305149"/>
            <a:ext cx="706500" cy="2187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1100" b="1">
                <a:solidFill>
                  <a:schemeClr val="dk1"/>
                </a:solidFill>
              </a:rPr>
              <a:t>Firefox</a:t>
            </a:r>
            <a:endParaRPr sz="800"/>
          </a:p>
        </p:txBody>
      </p:sp>
      <p:cxnSp>
        <p:nvCxnSpPr>
          <p:cNvPr id="114" name="Google Shape;114;p18"/>
          <p:cNvCxnSpPr>
            <a:stCxn id="93" idx="3"/>
            <a:endCxn id="106" idx="1"/>
          </p:cNvCxnSpPr>
          <p:nvPr/>
        </p:nvCxnSpPr>
        <p:spPr>
          <a:xfrm rot="10800000" flipH="1">
            <a:off x="7708175" y="1802313"/>
            <a:ext cx="229200" cy="455400"/>
          </a:xfrm>
          <a:prstGeom prst="straightConnector1">
            <a:avLst/>
          </a:prstGeom>
          <a:noFill/>
          <a:ln w="9525" cap="flat" cmpd="sng">
            <a:solidFill>
              <a:schemeClr val="dk1"/>
            </a:solidFill>
            <a:prstDash val="solid"/>
            <a:miter lim="800000"/>
            <a:headEnd type="none" w="sm" len="sm"/>
            <a:tailEnd type="triangle" w="med" len="med"/>
          </a:ln>
        </p:spPr>
      </p:cxnSp>
      <p:cxnSp>
        <p:nvCxnSpPr>
          <p:cNvPr id="115" name="Google Shape;115;p18"/>
          <p:cNvCxnSpPr>
            <a:stCxn id="93" idx="3"/>
            <a:endCxn id="110" idx="1"/>
          </p:cNvCxnSpPr>
          <p:nvPr/>
        </p:nvCxnSpPr>
        <p:spPr>
          <a:xfrm>
            <a:off x="7708175" y="2257713"/>
            <a:ext cx="222300" cy="428100"/>
          </a:xfrm>
          <a:prstGeom prst="straightConnector1">
            <a:avLst/>
          </a:prstGeom>
          <a:noFill/>
          <a:ln w="9525" cap="flat" cmpd="sng">
            <a:solidFill>
              <a:schemeClr val="dk1"/>
            </a:solidFill>
            <a:prstDash val="solid"/>
            <a:miter lim="800000"/>
            <a:headEnd type="none" w="sm" len="sm"/>
            <a:tailEnd type="triangle" w="med" len="med"/>
          </a:ln>
        </p:spPr>
      </p:cxnSp>
      <p:sp>
        <p:nvSpPr>
          <p:cNvPr id="116" name="Google Shape;116;p18"/>
          <p:cNvSpPr/>
          <p:nvPr/>
        </p:nvSpPr>
        <p:spPr>
          <a:xfrm>
            <a:off x="2734029" y="3196088"/>
            <a:ext cx="175200" cy="157500"/>
          </a:xfrm>
          <a:prstGeom prst="roundRect">
            <a:avLst>
              <a:gd name="adj" fmla="val 16667"/>
            </a:avLst>
          </a:prstGeom>
          <a:solidFill>
            <a:srgbClr val="6D9EEB"/>
          </a:solidFill>
          <a:ln w="12700" cap="flat" cmpd="sng">
            <a:solidFill>
              <a:srgbClr val="4A86E8"/>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17" name="Google Shape;117;p18"/>
          <p:cNvSpPr txBox="1"/>
          <p:nvPr/>
        </p:nvSpPr>
        <p:spPr>
          <a:xfrm>
            <a:off x="4279631" y="3169122"/>
            <a:ext cx="1116300" cy="2187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1100" b="1">
                <a:solidFill>
                  <a:schemeClr val="dk1"/>
                </a:solidFill>
              </a:rPr>
              <a:t>Binaryen Tool</a:t>
            </a:r>
            <a:endParaRPr sz="800"/>
          </a:p>
        </p:txBody>
      </p:sp>
      <p:sp>
        <p:nvSpPr>
          <p:cNvPr id="118" name="Google Shape;118;p18"/>
          <p:cNvSpPr/>
          <p:nvPr/>
        </p:nvSpPr>
        <p:spPr>
          <a:xfrm>
            <a:off x="4132555" y="3196088"/>
            <a:ext cx="175200" cy="157500"/>
          </a:xfrm>
          <a:prstGeom prst="roundRect">
            <a:avLst>
              <a:gd name="adj" fmla="val 16667"/>
            </a:avLst>
          </a:prstGeom>
          <a:solidFill>
            <a:srgbClr val="6AA84F"/>
          </a:solidFill>
          <a:ln w="12700" cap="flat" cmpd="sng">
            <a:solidFill>
              <a:srgbClr val="6AA84F"/>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04" name="Google Shape;104;p18"/>
          <p:cNvSpPr/>
          <p:nvPr/>
        </p:nvSpPr>
        <p:spPr>
          <a:xfrm flipH="1">
            <a:off x="983002" y="2319876"/>
            <a:ext cx="175200" cy="150900"/>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cxnSp>
        <p:nvCxnSpPr>
          <p:cNvPr id="119" name="Google Shape;119;p18"/>
          <p:cNvCxnSpPr>
            <a:stCxn id="105" idx="3"/>
            <a:endCxn id="120" idx="1"/>
          </p:cNvCxnSpPr>
          <p:nvPr/>
        </p:nvCxnSpPr>
        <p:spPr>
          <a:xfrm>
            <a:off x="1873300" y="2394425"/>
            <a:ext cx="470400" cy="900"/>
          </a:xfrm>
          <a:prstGeom prst="straightConnector1">
            <a:avLst/>
          </a:prstGeom>
          <a:noFill/>
          <a:ln w="9525" cap="flat" cmpd="sng">
            <a:solidFill>
              <a:schemeClr val="dk1"/>
            </a:solidFill>
            <a:prstDash val="solid"/>
            <a:miter lim="800000"/>
            <a:headEnd type="none" w="sm" len="sm"/>
            <a:tailEnd type="triangle" w="med" len="med"/>
          </a:ln>
        </p:spPr>
      </p:cxnSp>
      <p:cxnSp>
        <p:nvCxnSpPr>
          <p:cNvPr id="121" name="Google Shape;121;p18"/>
          <p:cNvCxnSpPr>
            <a:stCxn id="120" idx="3"/>
            <a:endCxn id="122" idx="1"/>
          </p:cNvCxnSpPr>
          <p:nvPr/>
        </p:nvCxnSpPr>
        <p:spPr>
          <a:xfrm>
            <a:off x="3436088" y="2395325"/>
            <a:ext cx="534300" cy="0"/>
          </a:xfrm>
          <a:prstGeom prst="straightConnector1">
            <a:avLst/>
          </a:prstGeom>
          <a:noFill/>
          <a:ln w="9525" cap="flat" cmpd="sng">
            <a:solidFill>
              <a:schemeClr val="dk1"/>
            </a:solidFill>
            <a:prstDash val="solid"/>
            <a:miter lim="800000"/>
            <a:headEnd type="none" w="sm" len="sm"/>
            <a:tailEnd type="triangle" w="med" len="med"/>
          </a:ln>
        </p:spPr>
      </p:cxnSp>
      <p:sp>
        <p:nvSpPr>
          <p:cNvPr id="123" name="Google Shape;123;p18"/>
          <p:cNvSpPr txBox="1"/>
          <p:nvPr/>
        </p:nvSpPr>
        <p:spPr>
          <a:xfrm>
            <a:off x="7154992" y="1805868"/>
            <a:ext cx="304800" cy="1263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endParaRPr sz="500" b="1">
              <a:solidFill>
                <a:schemeClr val="dk1"/>
              </a:solidFill>
              <a:latin typeface="Tinos"/>
              <a:ea typeface="Tinos"/>
              <a:cs typeface="Tinos"/>
              <a:sym typeface="Tinos"/>
            </a:endParaRPr>
          </a:p>
        </p:txBody>
      </p:sp>
      <p:grpSp>
        <p:nvGrpSpPr>
          <p:cNvPr id="124" name="Google Shape;124;p18"/>
          <p:cNvGrpSpPr/>
          <p:nvPr/>
        </p:nvGrpSpPr>
        <p:grpSpPr>
          <a:xfrm>
            <a:off x="7130612" y="2340538"/>
            <a:ext cx="352294" cy="415249"/>
            <a:chOff x="13855669" y="2104029"/>
            <a:chExt cx="407700" cy="578100"/>
          </a:xfrm>
        </p:grpSpPr>
        <p:sp>
          <p:nvSpPr>
            <p:cNvPr id="125" name="Google Shape;125;p18"/>
            <p:cNvSpPr/>
            <p:nvPr/>
          </p:nvSpPr>
          <p:spPr>
            <a:xfrm rot="-5400000">
              <a:off x="13770469" y="2189229"/>
              <a:ext cx="578100" cy="407700"/>
            </a:xfrm>
            <a:prstGeom prst="foldedCorner">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pic>
          <p:nvPicPr>
            <p:cNvPr id="126" name="Google Shape;126;p18"/>
            <p:cNvPicPr preferRelativeResize="0"/>
            <p:nvPr/>
          </p:nvPicPr>
          <p:blipFill rotWithShape="1">
            <a:blip r:embed="rId3">
              <a:alphaModFix/>
            </a:blip>
            <a:srcRect/>
            <a:stretch/>
          </p:blipFill>
          <p:spPr>
            <a:xfrm>
              <a:off x="13970870" y="2285631"/>
              <a:ext cx="178683" cy="214954"/>
            </a:xfrm>
            <a:prstGeom prst="rect">
              <a:avLst/>
            </a:prstGeom>
            <a:noFill/>
            <a:ln>
              <a:noFill/>
            </a:ln>
          </p:spPr>
        </p:pic>
      </p:grpSp>
      <p:grpSp>
        <p:nvGrpSpPr>
          <p:cNvPr id="127" name="Google Shape;127;p18"/>
          <p:cNvGrpSpPr/>
          <p:nvPr/>
        </p:nvGrpSpPr>
        <p:grpSpPr>
          <a:xfrm>
            <a:off x="271550" y="2110409"/>
            <a:ext cx="308048" cy="386416"/>
            <a:chOff x="2330373" y="3935417"/>
            <a:chExt cx="586200" cy="636600"/>
          </a:xfrm>
        </p:grpSpPr>
        <p:sp>
          <p:nvSpPr>
            <p:cNvPr id="128" name="Google Shape;128;p18"/>
            <p:cNvSpPr/>
            <p:nvPr/>
          </p:nvSpPr>
          <p:spPr>
            <a:xfrm rot="-5400000">
              <a:off x="2290777" y="3975017"/>
              <a:ext cx="636600" cy="557400"/>
            </a:xfrm>
            <a:prstGeom prst="foldedCorner">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29" name="Google Shape;129;p18"/>
            <p:cNvSpPr txBox="1"/>
            <p:nvPr/>
          </p:nvSpPr>
          <p:spPr>
            <a:xfrm>
              <a:off x="2330373" y="4112936"/>
              <a:ext cx="586200" cy="3096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900" b="1">
                  <a:solidFill>
                    <a:schemeClr val="dk1"/>
                  </a:solidFill>
                  <a:latin typeface="Consolas"/>
                  <a:ea typeface="Consolas"/>
                  <a:cs typeface="Consolas"/>
                  <a:sym typeface="Consolas"/>
                </a:rPr>
                <a:t>&lt;/&gt;</a:t>
              </a:r>
              <a:endParaRPr sz="1000" b="1">
                <a:solidFill>
                  <a:schemeClr val="dk1"/>
                </a:solidFill>
                <a:latin typeface="Consolas"/>
                <a:ea typeface="Consolas"/>
                <a:cs typeface="Consolas"/>
                <a:sym typeface="Consolas"/>
              </a:endParaRPr>
            </a:p>
          </p:txBody>
        </p:sp>
      </p:grpSp>
      <p:grpSp>
        <p:nvGrpSpPr>
          <p:cNvPr id="130" name="Google Shape;130;p18"/>
          <p:cNvGrpSpPr/>
          <p:nvPr/>
        </p:nvGrpSpPr>
        <p:grpSpPr>
          <a:xfrm>
            <a:off x="1958777" y="2000436"/>
            <a:ext cx="298185" cy="323860"/>
            <a:chOff x="4863361" y="4017632"/>
            <a:chExt cx="384606" cy="494142"/>
          </a:xfrm>
        </p:grpSpPr>
        <p:grpSp>
          <p:nvGrpSpPr>
            <p:cNvPr id="131" name="Google Shape;131;p18"/>
            <p:cNvGrpSpPr/>
            <p:nvPr/>
          </p:nvGrpSpPr>
          <p:grpSpPr>
            <a:xfrm>
              <a:off x="4863361" y="4017632"/>
              <a:ext cx="384606" cy="494142"/>
              <a:chOff x="2330242" y="3935131"/>
              <a:chExt cx="484818" cy="637273"/>
            </a:xfrm>
          </p:grpSpPr>
          <p:grpSp>
            <p:nvGrpSpPr>
              <p:cNvPr id="132" name="Google Shape;132;p18"/>
              <p:cNvGrpSpPr/>
              <p:nvPr/>
            </p:nvGrpSpPr>
            <p:grpSpPr>
              <a:xfrm>
                <a:off x="2330242" y="3935131"/>
                <a:ext cx="454165" cy="636683"/>
                <a:chOff x="2330351" y="3935283"/>
                <a:chExt cx="648900" cy="837300"/>
              </a:xfrm>
            </p:grpSpPr>
            <p:sp>
              <p:nvSpPr>
                <p:cNvPr id="133" name="Google Shape;133;p18"/>
                <p:cNvSpPr/>
                <p:nvPr/>
              </p:nvSpPr>
              <p:spPr>
                <a:xfrm rot="-5400000">
                  <a:off x="2236151" y="4029483"/>
                  <a:ext cx="837300" cy="648900"/>
                </a:xfrm>
                <a:prstGeom prst="foldedCorner">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34" name="Google Shape;134;p18"/>
                <p:cNvSpPr/>
                <p:nvPr/>
              </p:nvSpPr>
              <p:spPr>
                <a:xfrm>
                  <a:off x="2749304" y="4161940"/>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35" name="Google Shape;135;p18"/>
                <p:cNvSpPr/>
                <p:nvPr/>
              </p:nvSpPr>
              <p:spPr>
                <a:xfrm>
                  <a:off x="2485027" y="4166168"/>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36" name="Google Shape;136;p18"/>
                <p:cNvSpPr/>
                <p:nvPr/>
              </p:nvSpPr>
              <p:spPr>
                <a:xfrm>
                  <a:off x="2844591" y="4329039"/>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37" name="Google Shape;137;p18"/>
                <p:cNvSpPr/>
                <p:nvPr/>
              </p:nvSpPr>
              <p:spPr>
                <a:xfrm>
                  <a:off x="2625699" y="4025517"/>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38" name="Google Shape;138;p18"/>
                <p:cNvSpPr/>
                <p:nvPr/>
              </p:nvSpPr>
              <p:spPr>
                <a:xfrm>
                  <a:off x="2690807" y="4321308"/>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39" name="Google Shape;139;p18"/>
                <p:cNvSpPr/>
                <p:nvPr/>
              </p:nvSpPr>
              <p:spPr>
                <a:xfrm>
                  <a:off x="2386200" y="4326525"/>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cxnSp>
              <p:nvCxnSpPr>
                <p:cNvPr id="140" name="Google Shape;140;p18"/>
                <p:cNvCxnSpPr>
                  <a:stCxn id="137" idx="3"/>
                  <a:endCxn id="135" idx="7"/>
                </p:cNvCxnSpPr>
                <p:nvPr/>
              </p:nvCxnSpPr>
              <p:spPr>
                <a:xfrm flipH="1">
                  <a:off x="2565738" y="4117701"/>
                  <a:ext cx="73800" cy="64200"/>
                </a:xfrm>
                <a:prstGeom prst="straightConnector1">
                  <a:avLst/>
                </a:prstGeom>
                <a:noFill/>
                <a:ln w="9525" cap="flat" cmpd="sng">
                  <a:solidFill>
                    <a:schemeClr val="dk1"/>
                  </a:solidFill>
                  <a:prstDash val="solid"/>
                  <a:miter lim="800000"/>
                  <a:headEnd type="none" w="sm" len="sm"/>
                  <a:tailEnd type="none" w="sm" len="sm"/>
                </a:ln>
              </p:spPr>
            </p:cxnSp>
            <p:cxnSp>
              <p:nvCxnSpPr>
                <p:cNvPr id="141" name="Google Shape;141;p18"/>
                <p:cNvCxnSpPr>
                  <a:stCxn id="135" idx="3"/>
                  <a:endCxn id="139" idx="7"/>
                </p:cNvCxnSpPr>
                <p:nvPr/>
              </p:nvCxnSpPr>
              <p:spPr>
                <a:xfrm flipH="1">
                  <a:off x="2466766" y="4258352"/>
                  <a:ext cx="32100" cy="84000"/>
                </a:xfrm>
                <a:prstGeom prst="straightConnector1">
                  <a:avLst/>
                </a:prstGeom>
                <a:noFill/>
                <a:ln w="9525" cap="flat" cmpd="sng">
                  <a:solidFill>
                    <a:schemeClr val="dk1"/>
                  </a:solidFill>
                  <a:prstDash val="solid"/>
                  <a:miter lim="800000"/>
                  <a:headEnd type="none" w="sm" len="sm"/>
                  <a:tailEnd type="none" w="sm" len="sm"/>
                </a:ln>
              </p:spPr>
            </p:cxnSp>
            <p:cxnSp>
              <p:nvCxnSpPr>
                <p:cNvPr id="142" name="Google Shape;142;p18"/>
                <p:cNvCxnSpPr>
                  <a:stCxn id="137" idx="5"/>
                  <a:endCxn id="134" idx="1"/>
                </p:cNvCxnSpPr>
                <p:nvPr/>
              </p:nvCxnSpPr>
              <p:spPr>
                <a:xfrm>
                  <a:off x="2706360" y="4117701"/>
                  <a:ext cx="56700" cy="60000"/>
                </a:xfrm>
                <a:prstGeom prst="straightConnector1">
                  <a:avLst/>
                </a:prstGeom>
                <a:noFill/>
                <a:ln w="9525" cap="flat" cmpd="sng">
                  <a:solidFill>
                    <a:schemeClr val="dk1"/>
                  </a:solidFill>
                  <a:prstDash val="solid"/>
                  <a:miter lim="800000"/>
                  <a:headEnd type="none" w="sm" len="sm"/>
                  <a:tailEnd type="none" w="sm" len="sm"/>
                </a:ln>
              </p:spPr>
            </p:cxnSp>
            <p:cxnSp>
              <p:nvCxnSpPr>
                <p:cNvPr id="143" name="Google Shape;143;p18"/>
                <p:cNvCxnSpPr>
                  <a:stCxn id="134" idx="5"/>
                  <a:endCxn id="136" idx="1"/>
                </p:cNvCxnSpPr>
                <p:nvPr/>
              </p:nvCxnSpPr>
              <p:spPr>
                <a:xfrm>
                  <a:off x="2829965" y="4254124"/>
                  <a:ext cx="28500" cy="90600"/>
                </a:xfrm>
                <a:prstGeom prst="straightConnector1">
                  <a:avLst/>
                </a:prstGeom>
                <a:noFill/>
                <a:ln w="9525" cap="flat" cmpd="sng">
                  <a:solidFill>
                    <a:schemeClr val="dk1"/>
                  </a:solidFill>
                  <a:prstDash val="solid"/>
                  <a:miter lim="800000"/>
                  <a:headEnd type="none" w="sm" len="sm"/>
                  <a:tailEnd type="none" w="sm" len="sm"/>
                </a:ln>
              </p:spPr>
            </p:cxnSp>
            <p:cxnSp>
              <p:nvCxnSpPr>
                <p:cNvPr id="144" name="Google Shape;144;p18"/>
                <p:cNvCxnSpPr>
                  <a:stCxn id="134" idx="3"/>
                  <a:endCxn id="138" idx="0"/>
                </p:cNvCxnSpPr>
                <p:nvPr/>
              </p:nvCxnSpPr>
              <p:spPr>
                <a:xfrm flipH="1">
                  <a:off x="2737943" y="4254124"/>
                  <a:ext cx="25200" cy="67200"/>
                </a:xfrm>
                <a:prstGeom prst="straightConnector1">
                  <a:avLst/>
                </a:prstGeom>
                <a:noFill/>
                <a:ln w="9525" cap="flat" cmpd="sng">
                  <a:solidFill>
                    <a:schemeClr val="dk1"/>
                  </a:solidFill>
                  <a:prstDash val="solid"/>
                  <a:miter lim="800000"/>
                  <a:headEnd type="none" w="sm" len="sm"/>
                  <a:tailEnd type="none" w="sm" len="sm"/>
                </a:ln>
              </p:spPr>
            </p:cxnSp>
          </p:grpSp>
          <p:sp>
            <p:nvSpPr>
              <p:cNvPr id="145" name="Google Shape;145;p18"/>
              <p:cNvSpPr txBox="1"/>
              <p:nvPr/>
            </p:nvSpPr>
            <p:spPr>
              <a:xfrm>
                <a:off x="2431660" y="4293404"/>
                <a:ext cx="383400" cy="2790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600" b="1">
                    <a:solidFill>
                      <a:schemeClr val="dk1"/>
                    </a:solidFill>
                  </a:rPr>
                  <a:t>IR</a:t>
                </a:r>
                <a:endParaRPr sz="600" b="1">
                  <a:solidFill>
                    <a:schemeClr val="dk1"/>
                  </a:solidFill>
                </a:endParaRPr>
              </a:p>
            </p:txBody>
          </p:sp>
        </p:grpSp>
        <p:sp>
          <p:nvSpPr>
            <p:cNvPr id="146" name="Google Shape;146;p18"/>
            <p:cNvSpPr/>
            <p:nvPr/>
          </p:nvSpPr>
          <p:spPr>
            <a:xfrm>
              <a:off x="4978170" y="4246408"/>
              <a:ext cx="52500" cy="636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cxnSp>
          <p:nvCxnSpPr>
            <p:cNvPr id="147" name="Google Shape;147;p18"/>
            <p:cNvCxnSpPr>
              <a:stCxn id="135" idx="5"/>
              <a:endCxn id="146" idx="0"/>
            </p:cNvCxnSpPr>
            <p:nvPr/>
          </p:nvCxnSpPr>
          <p:spPr>
            <a:xfrm>
              <a:off x="4994027" y="4208118"/>
              <a:ext cx="10500" cy="38400"/>
            </a:xfrm>
            <a:prstGeom prst="straightConnector1">
              <a:avLst/>
            </a:prstGeom>
            <a:noFill/>
            <a:ln w="9525" cap="flat" cmpd="sng">
              <a:solidFill>
                <a:schemeClr val="dk1"/>
              </a:solidFill>
              <a:prstDash val="solid"/>
              <a:miter lim="800000"/>
              <a:headEnd type="none" w="sm" len="sm"/>
              <a:tailEnd type="none" w="sm" len="sm"/>
            </a:ln>
          </p:spPr>
        </p:cxnSp>
      </p:grpSp>
      <p:sp>
        <p:nvSpPr>
          <p:cNvPr id="120" name="Google Shape;120;p18"/>
          <p:cNvSpPr/>
          <p:nvPr/>
        </p:nvSpPr>
        <p:spPr>
          <a:xfrm>
            <a:off x="2343788" y="2291825"/>
            <a:ext cx="1092300" cy="207000"/>
          </a:xfrm>
          <a:prstGeom prst="rect">
            <a:avLst/>
          </a:prstGeom>
          <a:solidFill>
            <a:srgbClr val="6D9EEB"/>
          </a:solidFill>
          <a:ln w="19050" cap="flat" cmpd="sng">
            <a:solidFill>
              <a:schemeClr val="lt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a:solidFill>
                  <a:schemeClr val="lt1"/>
                </a:solidFill>
                <a:latin typeface="Consolas"/>
                <a:ea typeface="Consolas"/>
                <a:cs typeface="Consolas"/>
                <a:sym typeface="Consolas"/>
              </a:rPr>
              <a:t>Middle-end</a:t>
            </a:r>
            <a:endParaRPr/>
          </a:p>
        </p:txBody>
      </p:sp>
      <p:sp>
        <p:nvSpPr>
          <p:cNvPr id="148" name="Google Shape;148;p18"/>
          <p:cNvSpPr/>
          <p:nvPr/>
        </p:nvSpPr>
        <p:spPr>
          <a:xfrm>
            <a:off x="5318313" y="1876675"/>
            <a:ext cx="706500" cy="433500"/>
          </a:xfrm>
          <a:prstGeom prst="roundRect">
            <a:avLst>
              <a:gd name="adj" fmla="val 16667"/>
            </a:avLst>
          </a:prstGeom>
          <a:solidFill>
            <a:srgbClr val="6AA84F"/>
          </a:solidFill>
          <a:ln w="12700" cap="flat" cmpd="sng">
            <a:solidFill>
              <a:srgbClr val="517E33"/>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a:solidFill>
                  <a:schemeClr val="lt1"/>
                </a:solidFill>
                <a:latin typeface="Consolas"/>
                <a:ea typeface="Consolas"/>
                <a:cs typeface="Consolas"/>
                <a:sym typeface="Consolas"/>
              </a:rPr>
              <a:t>wasm-opt</a:t>
            </a:r>
            <a:endParaRPr sz="1200"/>
          </a:p>
        </p:txBody>
      </p:sp>
      <p:cxnSp>
        <p:nvCxnSpPr>
          <p:cNvPr id="149" name="Google Shape;149;p18"/>
          <p:cNvCxnSpPr>
            <a:stCxn id="122" idx="3"/>
            <a:endCxn id="148" idx="1"/>
          </p:cNvCxnSpPr>
          <p:nvPr/>
        </p:nvCxnSpPr>
        <p:spPr>
          <a:xfrm rot="10800000" flipH="1">
            <a:off x="4616550" y="2093525"/>
            <a:ext cx="701700" cy="301800"/>
          </a:xfrm>
          <a:prstGeom prst="straightConnector1">
            <a:avLst/>
          </a:prstGeom>
          <a:noFill/>
          <a:ln w="9525" cap="flat" cmpd="sng">
            <a:solidFill>
              <a:schemeClr val="dk1"/>
            </a:solidFill>
            <a:prstDash val="solid"/>
            <a:miter lim="800000"/>
            <a:headEnd type="none" w="sm" len="sm"/>
            <a:tailEnd type="triangle" w="med" len="med"/>
          </a:ln>
        </p:spPr>
      </p:cxnSp>
      <p:cxnSp>
        <p:nvCxnSpPr>
          <p:cNvPr id="150" name="Google Shape;150;p18"/>
          <p:cNvCxnSpPr>
            <a:stCxn id="148" idx="3"/>
            <a:endCxn id="151" idx="7"/>
          </p:cNvCxnSpPr>
          <p:nvPr/>
        </p:nvCxnSpPr>
        <p:spPr>
          <a:xfrm>
            <a:off x="6024813" y="2093425"/>
            <a:ext cx="508800" cy="247500"/>
          </a:xfrm>
          <a:prstGeom prst="straightConnector1">
            <a:avLst/>
          </a:prstGeom>
          <a:noFill/>
          <a:ln w="9525" cap="flat" cmpd="sng">
            <a:solidFill>
              <a:schemeClr val="dk1"/>
            </a:solidFill>
            <a:prstDash val="solid"/>
            <a:miter lim="800000"/>
            <a:headEnd type="none" w="sm" len="sm"/>
            <a:tailEnd type="triangle" w="med" len="med"/>
          </a:ln>
        </p:spPr>
      </p:cxnSp>
      <p:sp>
        <p:nvSpPr>
          <p:cNvPr id="152" name="Google Shape;152;p18"/>
          <p:cNvSpPr txBox="1"/>
          <p:nvPr/>
        </p:nvSpPr>
        <p:spPr>
          <a:xfrm>
            <a:off x="4740151" y="1945591"/>
            <a:ext cx="464100" cy="2034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1000">
                <a:solidFill>
                  <a:schemeClr val="dk1"/>
                </a:solidFill>
                <a:latin typeface="Consolas"/>
                <a:ea typeface="Consolas"/>
                <a:cs typeface="Consolas"/>
                <a:sym typeface="Consolas"/>
              </a:rPr>
              <a:t>O2-O3</a:t>
            </a:r>
            <a:endParaRPr sz="800"/>
          </a:p>
        </p:txBody>
      </p:sp>
      <p:sp>
        <p:nvSpPr>
          <p:cNvPr id="153" name="Google Shape;153;p18"/>
          <p:cNvSpPr txBox="1"/>
          <p:nvPr/>
        </p:nvSpPr>
        <p:spPr>
          <a:xfrm>
            <a:off x="6135842" y="1903398"/>
            <a:ext cx="464100" cy="2034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1000">
                <a:solidFill>
                  <a:schemeClr val="dk1"/>
                </a:solidFill>
                <a:latin typeface="Consolas"/>
                <a:ea typeface="Consolas"/>
                <a:cs typeface="Consolas"/>
                <a:sym typeface="Consolas"/>
              </a:rPr>
              <a:t>O2-O3</a:t>
            </a:r>
            <a:endParaRPr sz="800"/>
          </a:p>
        </p:txBody>
      </p:sp>
      <p:grpSp>
        <p:nvGrpSpPr>
          <p:cNvPr id="154" name="Google Shape;154;p18"/>
          <p:cNvGrpSpPr/>
          <p:nvPr/>
        </p:nvGrpSpPr>
        <p:grpSpPr>
          <a:xfrm>
            <a:off x="6213670" y="1606783"/>
            <a:ext cx="383255" cy="307758"/>
            <a:chOff x="12175694" y="1095170"/>
            <a:chExt cx="542700" cy="493756"/>
          </a:xfrm>
        </p:grpSpPr>
        <p:grpSp>
          <p:nvGrpSpPr>
            <p:cNvPr id="155" name="Google Shape;155;p18"/>
            <p:cNvGrpSpPr/>
            <p:nvPr/>
          </p:nvGrpSpPr>
          <p:grpSpPr>
            <a:xfrm>
              <a:off x="12180789" y="1095170"/>
              <a:ext cx="360334" cy="493756"/>
              <a:chOff x="2330351" y="3935283"/>
              <a:chExt cx="648900" cy="837300"/>
            </a:xfrm>
          </p:grpSpPr>
          <p:sp>
            <p:nvSpPr>
              <p:cNvPr id="156" name="Google Shape;156;p18"/>
              <p:cNvSpPr/>
              <p:nvPr/>
            </p:nvSpPr>
            <p:spPr>
              <a:xfrm rot="-5400000">
                <a:off x="2236151" y="4029483"/>
                <a:ext cx="837300" cy="648900"/>
              </a:xfrm>
              <a:prstGeom prst="foldedCorner">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57" name="Google Shape;157;p18"/>
              <p:cNvSpPr/>
              <p:nvPr/>
            </p:nvSpPr>
            <p:spPr>
              <a:xfrm>
                <a:off x="2725681" y="4163046"/>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58" name="Google Shape;158;p18"/>
              <p:cNvSpPr/>
              <p:nvPr/>
            </p:nvSpPr>
            <p:spPr>
              <a:xfrm>
                <a:off x="2510098" y="4163045"/>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59" name="Google Shape;159;p18"/>
              <p:cNvSpPr/>
              <p:nvPr/>
            </p:nvSpPr>
            <p:spPr>
              <a:xfrm>
                <a:off x="2825663" y="4328458"/>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60" name="Google Shape;160;p18"/>
              <p:cNvSpPr/>
              <p:nvPr/>
            </p:nvSpPr>
            <p:spPr>
              <a:xfrm>
                <a:off x="2625699" y="4025517"/>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cxnSp>
            <p:nvCxnSpPr>
              <p:cNvPr id="161" name="Google Shape;161;p18"/>
              <p:cNvCxnSpPr>
                <a:stCxn id="160" idx="3"/>
                <a:endCxn id="158" idx="7"/>
              </p:cNvCxnSpPr>
              <p:nvPr/>
            </p:nvCxnSpPr>
            <p:spPr>
              <a:xfrm flipH="1">
                <a:off x="2590638" y="4117701"/>
                <a:ext cx="48900" cy="61200"/>
              </a:xfrm>
              <a:prstGeom prst="straightConnector1">
                <a:avLst/>
              </a:prstGeom>
              <a:noFill/>
              <a:ln w="9525" cap="flat" cmpd="sng">
                <a:solidFill>
                  <a:schemeClr val="dk1"/>
                </a:solidFill>
                <a:prstDash val="solid"/>
                <a:miter lim="800000"/>
                <a:headEnd type="none" w="sm" len="sm"/>
                <a:tailEnd type="none" w="sm" len="sm"/>
              </a:ln>
            </p:spPr>
          </p:cxnSp>
          <p:cxnSp>
            <p:nvCxnSpPr>
              <p:cNvPr id="162" name="Google Shape;162;p18"/>
              <p:cNvCxnSpPr>
                <a:stCxn id="160" idx="5"/>
                <a:endCxn id="157" idx="1"/>
              </p:cNvCxnSpPr>
              <p:nvPr/>
            </p:nvCxnSpPr>
            <p:spPr>
              <a:xfrm>
                <a:off x="2706360" y="4117701"/>
                <a:ext cx="33300" cy="61200"/>
              </a:xfrm>
              <a:prstGeom prst="straightConnector1">
                <a:avLst/>
              </a:prstGeom>
              <a:noFill/>
              <a:ln w="9525" cap="flat" cmpd="sng">
                <a:solidFill>
                  <a:schemeClr val="dk1"/>
                </a:solidFill>
                <a:prstDash val="solid"/>
                <a:miter lim="800000"/>
                <a:headEnd type="none" w="sm" len="sm"/>
                <a:tailEnd type="none" w="sm" len="sm"/>
              </a:ln>
            </p:spPr>
          </p:cxnSp>
          <p:cxnSp>
            <p:nvCxnSpPr>
              <p:cNvPr id="163" name="Google Shape;163;p18"/>
              <p:cNvCxnSpPr>
                <a:stCxn id="157" idx="5"/>
                <a:endCxn id="159" idx="1"/>
              </p:cNvCxnSpPr>
              <p:nvPr/>
            </p:nvCxnSpPr>
            <p:spPr>
              <a:xfrm>
                <a:off x="2806342" y="4255230"/>
                <a:ext cx="33300" cy="89100"/>
              </a:xfrm>
              <a:prstGeom prst="straightConnector1">
                <a:avLst/>
              </a:prstGeom>
              <a:noFill/>
              <a:ln w="9525" cap="flat" cmpd="sng">
                <a:solidFill>
                  <a:schemeClr val="dk1"/>
                </a:solidFill>
                <a:prstDash val="solid"/>
                <a:miter lim="800000"/>
                <a:headEnd type="none" w="sm" len="sm"/>
                <a:tailEnd type="none" w="sm" len="sm"/>
              </a:ln>
            </p:spPr>
          </p:cxnSp>
        </p:grpSp>
        <p:sp>
          <p:nvSpPr>
            <p:cNvPr id="164" name="Google Shape;164;p18"/>
            <p:cNvSpPr txBox="1"/>
            <p:nvPr/>
          </p:nvSpPr>
          <p:spPr>
            <a:xfrm>
              <a:off x="12175694" y="1344214"/>
              <a:ext cx="542700" cy="2028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500" b="1">
                  <a:solidFill>
                    <a:schemeClr val="dk1"/>
                  </a:solidFill>
                  <a:latin typeface="Tinos"/>
                  <a:ea typeface="Tinos"/>
                  <a:cs typeface="Tinos"/>
                  <a:sym typeface="Tinos"/>
                </a:rPr>
                <a:t>.</a:t>
              </a:r>
              <a:r>
                <a:rPr lang="en" sz="500" b="1">
                  <a:solidFill>
                    <a:schemeClr val="dk1"/>
                  </a:solidFill>
                  <a:latin typeface="Consolas"/>
                  <a:ea typeface="Consolas"/>
                  <a:cs typeface="Consolas"/>
                  <a:sym typeface="Consolas"/>
                </a:rPr>
                <a:t>wasm</a:t>
              </a:r>
              <a:endParaRPr sz="500" b="1">
                <a:solidFill>
                  <a:schemeClr val="dk1"/>
                </a:solidFill>
                <a:latin typeface="Consolas"/>
                <a:ea typeface="Consolas"/>
                <a:cs typeface="Consolas"/>
                <a:sym typeface="Consolas"/>
              </a:endParaRPr>
            </a:p>
          </p:txBody>
        </p:sp>
      </p:grpSp>
      <p:sp>
        <p:nvSpPr>
          <p:cNvPr id="165" name="Google Shape;165;p18"/>
          <p:cNvSpPr txBox="1"/>
          <p:nvPr/>
        </p:nvSpPr>
        <p:spPr>
          <a:xfrm>
            <a:off x="4717696" y="2733300"/>
            <a:ext cx="464100" cy="2034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1000">
                <a:solidFill>
                  <a:schemeClr val="dk1"/>
                </a:solidFill>
                <a:latin typeface="Consolas"/>
                <a:ea typeface="Consolas"/>
                <a:cs typeface="Consolas"/>
                <a:sym typeface="Consolas"/>
              </a:rPr>
              <a:t>O0-O1</a:t>
            </a:r>
            <a:endParaRPr sz="800"/>
          </a:p>
        </p:txBody>
      </p:sp>
      <p:grpSp>
        <p:nvGrpSpPr>
          <p:cNvPr id="166" name="Google Shape;166;p18"/>
          <p:cNvGrpSpPr/>
          <p:nvPr/>
        </p:nvGrpSpPr>
        <p:grpSpPr>
          <a:xfrm>
            <a:off x="7122625" y="1630960"/>
            <a:ext cx="529404" cy="433468"/>
            <a:chOff x="12175694" y="1095170"/>
            <a:chExt cx="542700" cy="493756"/>
          </a:xfrm>
        </p:grpSpPr>
        <p:grpSp>
          <p:nvGrpSpPr>
            <p:cNvPr id="167" name="Google Shape;167;p18"/>
            <p:cNvGrpSpPr/>
            <p:nvPr/>
          </p:nvGrpSpPr>
          <p:grpSpPr>
            <a:xfrm>
              <a:off x="12180789" y="1095170"/>
              <a:ext cx="360334" cy="493756"/>
              <a:chOff x="2330351" y="3935283"/>
              <a:chExt cx="648900" cy="837300"/>
            </a:xfrm>
          </p:grpSpPr>
          <p:sp>
            <p:nvSpPr>
              <p:cNvPr id="168" name="Google Shape;168;p18"/>
              <p:cNvSpPr/>
              <p:nvPr/>
            </p:nvSpPr>
            <p:spPr>
              <a:xfrm rot="-5400000">
                <a:off x="2236151" y="4029483"/>
                <a:ext cx="837300" cy="648900"/>
              </a:xfrm>
              <a:prstGeom prst="foldedCorner">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69" name="Google Shape;169;p18"/>
              <p:cNvSpPr/>
              <p:nvPr/>
            </p:nvSpPr>
            <p:spPr>
              <a:xfrm>
                <a:off x="2725681" y="4163046"/>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70" name="Google Shape;170;p18"/>
              <p:cNvSpPr/>
              <p:nvPr/>
            </p:nvSpPr>
            <p:spPr>
              <a:xfrm>
                <a:off x="2510098" y="4163045"/>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71" name="Google Shape;171;p18"/>
              <p:cNvSpPr/>
              <p:nvPr/>
            </p:nvSpPr>
            <p:spPr>
              <a:xfrm>
                <a:off x="2825663" y="4328458"/>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72" name="Google Shape;172;p18"/>
              <p:cNvSpPr/>
              <p:nvPr/>
            </p:nvSpPr>
            <p:spPr>
              <a:xfrm>
                <a:off x="2625699" y="4025517"/>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cxnSp>
            <p:nvCxnSpPr>
              <p:cNvPr id="173" name="Google Shape;173;p18"/>
              <p:cNvCxnSpPr>
                <a:stCxn id="172" idx="3"/>
                <a:endCxn id="170" idx="7"/>
              </p:cNvCxnSpPr>
              <p:nvPr/>
            </p:nvCxnSpPr>
            <p:spPr>
              <a:xfrm flipH="1">
                <a:off x="2590638" y="4117701"/>
                <a:ext cx="48900" cy="61200"/>
              </a:xfrm>
              <a:prstGeom prst="straightConnector1">
                <a:avLst/>
              </a:prstGeom>
              <a:noFill/>
              <a:ln w="9525" cap="flat" cmpd="sng">
                <a:solidFill>
                  <a:schemeClr val="dk1"/>
                </a:solidFill>
                <a:prstDash val="solid"/>
                <a:miter lim="800000"/>
                <a:headEnd type="none" w="sm" len="sm"/>
                <a:tailEnd type="none" w="sm" len="sm"/>
              </a:ln>
            </p:spPr>
          </p:cxnSp>
          <p:cxnSp>
            <p:nvCxnSpPr>
              <p:cNvPr id="174" name="Google Shape;174;p18"/>
              <p:cNvCxnSpPr>
                <a:stCxn id="172" idx="5"/>
                <a:endCxn id="169" idx="1"/>
              </p:cNvCxnSpPr>
              <p:nvPr/>
            </p:nvCxnSpPr>
            <p:spPr>
              <a:xfrm>
                <a:off x="2706360" y="4117701"/>
                <a:ext cx="33300" cy="61200"/>
              </a:xfrm>
              <a:prstGeom prst="straightConnector1">
                <a:avLst/>
              </a:prstGeom>
              <a:noFill/>
              <a:ln w="9525" cap="flat" cmpd="sng">
                <a:solidFill>
                  <a:schemeClr val="dk1"/>
                </a:solidFill>
                <a:prstDash val="solid"/>
                <a:miter lim="800000"/>
                <a:headEnd type="none" w="sm" len="sm"/>
                <a:tailEnd type="none" w="sm" len="sm"/>
              </a:ln>
            </p:spPr>
          </p:cxnSp>
          <p:cxnSp>
            <p:nvCxnSpPr>
              <p:cNvPr id="175" name="Google Shape;175;p18"/>
              <p:cNvCxnSpPr>
                <a:stCxn id="169" idx="5"/>
                <a:endCxn id="171" idx="1"/>
              </p:cNvCxnSpPr>
              <p:nvPr/>
            </p:nvCxnSpPr>
            <p:spPr>
              <a:xfrm>
                <a:off x="2806342" y="4255230"/>
                <a:ext cx="33300" cy="89100"/>
              </a:xfrm>
              <a:prstGeom prst="straightConnector1">
                <a:avLst/>
              </a:prstGeom>
              <a:noFill/>
              <a:ln w="9525" cap="flat" cmpd="sng">
                <a:solidFill>
                  <a:schemeClr val="dk1"/>
                </a:solidFill>
                <a:prstDash val="solid"/>
                <a:miter lim="800000"/>
                <a:headEnd type="none" w="sm" len="sm"/>
                <a:tailEnd type="none" w="sm" len="sm"/>
              </a:ln>
            </p:spPr>
          </p:cxnSp>
        </p:grpSp>
        <p:sp>
          <p:nvSpPr>
            <p:cNvPr id="176" name="Google Shape;176;p18"/>
            <p:cNvSpPr txBox="1"/>
            <p:nvPr/>
          </p:nvSpPr>
          <p:spPr>
            <a:xfrm>
              <a:off x="12175694" y="1286875"/>
              <a:ext cx="542700" cy="1440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500" b="1">
                  <a:solidFill>
                    <a:schemeClr val="dk1"/>
                  </a:solidFill>
                  <a:latin typeface="Consolas"/>
                  <a:ea typeface="Consolas"/>
                  <a:cs typeface="Consolas"/>
                  <a:sym typeface="Consolas"/>
                </a:rPr>
                <a:t>.wasm</a:t>
              </a:r>
              <a:endParaRPr sz="500" b="1">
                <a:solidFill>
                  <a:schemeClr val="dk1"/>
                </a:solidFill>
                <a:latin typeface="Consolas"/>
                <a:ea typeface="Consolas"/>
                <a:cs typeface="Consolas"/>
                <a:sym typeface="Consolas"/>
              </a:endParaRPr>
            </a:p>
          </p:txBody>
        </p:sp>
      </p:grpSp>
      <p:sp>
        <p:nvSpPr>
          <p:cNvPr id="151" name="Google Shape;151;p18"/>
          <p:cNvSpPr/>
          <p:nvPr/>
        </p:nvSpPr>
        <p:spPr>
          <a:xfrm flipH="1">
            <a:off x="6507827" y="2318964"/>
            <a:ext cx="175200" cy="150900"/>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cxnSp>
        <p:nvCxnSpPr>
          <p:cNvPr id="177" name="Google Shape;177;p18"/>
          <p:cNvCxnSpPr>
            <a:stCxn id="122" idx="3"/>
            <a:endCxn id="151" idx="6"/>
          </p:cNvCxnSpPr>
          <p:nvPr/>
        </p:nvCxnSpPr>
        <p:spPr>
          <a:xfrm rot="10800000" flipH="1">
            <a:off x="4616550" y="2394425"/>
            <a:ext cx="1891200" cy="900"/>
          </a:xfrm>
          <a:prstGeom prst="straightConnector1">
            <a:avLst/>
          </a:prstGeom>
          <a:noFill/>
          <a:ln w="9525" cap="flat" cmpd="sng">
            <a:solidFill>
              <a:schemeClr val="dk1"/>
            </a:solidFill>
            <a:prstDash val="solid"/>
            <a:round/>
            <a:headEnd type="none" w="med" len="med"/>
            <a:tailEnd type="triangle" w="med" len="med"/>
          </a:ln>
        </p:spPr>
      </p:cxnSp>
      <p:sp>
        <p:nvSpPr>
          <p:cNvPr id="105" name="Google Shape;105;p18"/>
          <p:cNvSpPr/>
          <p:nvPr/>
        </p:nvSpPr>
        <p:spPr>
          <a:xfrm>
            <a:off x="1327000" y="2290925"/>
            <a:ext cx="546300" cy="207000"/>
          </a:xfrm>
          <a:prstGeom prst="rect">
            <a:avLst/>
          </a:prstGeom>
          <a:solidFill>
            <a:srgbClr val="6D9EEB"/>
          </a:solidFill>
          <a:ln w="19050" cap="flat" cmpd="sng">
            <a:solidFill>
              <a:schemeClr val="lt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800">
                <a:solidFill>
                  <a:schemeClr val="lt1"/>
                </a:solidFill>
                <a:latin typeface="Consolas"/>
                <a:ea typeface="Consolas"/>
                <a:cs typeface="Consolas"/>
                <a:sym typeface="Consolas"/>
              </a:rPr>
              <a:t>Frontend</a:t>
            </a:r>
            <a:endParaRPr sz="800"/>
          </a:p>
        </p:txBody>
      </p:sp>
      <p:sp>
        <p:nvSpPr>
          <p:cNvPr id="122" name="Google Shape;122;p18"/>
          <p:cNvSpPr/>
          <p:nvPr/>
        </p:nvSpPr>
        <p:spPr>
          <a:xfrm>
            <a:off x="3970350" y="2291825"/>
            <a:ext cx="646200" cy="207000"/>
          </a:xfrm>
          <a:prstGeom prst="rect">
            <a:avLst/>
          </a:prstGeom>
          <a:solidFill>
            <a:srgbClr val="6D9EEB"/>
          </a:solidFill>
          <a:ln w="19050" cap="flat" cmpd="sng">
            <a:solidFill>
              <a:schemeClr val="lt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800">
                <a:solidFill>
                  <a:schemeClr val="lt1"/>
                </a:solidFill>
                <a:latin typeface="Consolas"/>
                <a:ea typeface="Consolas"/>
                <a:cs typeface="Consolas"/>
                <a:sym typeface="Consolas"/>
              </a:rPr>
              <a:t>CodeGen</a:t>
            </a:r>
            <a:endParaRPr sz="800">
              <a:solidFill>
                <a:schemeClr val="lt1"/>
              </a:solidFill>
              <a:latin typeface="Consolas"/>
              <a:ea typeface="Consolas"/>
              <a:cs typeface="Consolas"/>
              <a:sym typeface="Consolas"/>
            </a:endParaRPr>
          </a:p>
        </p:txBody>
      </p:sp>
      <p:cxnSp>
        <p:nvCxnSpPr>
          <p:cNvPr id="178" name="Google Shape;178;p18"/>
          <p:cNvCxnSpPr>
            <a:stCxn id="92" idx="3"/>
            <a:endCxn id="104" idx="6"/>
          </p:cNvCxnSpPr>
          <p:nvPr/>
        </p:nvCxnSpPr>
        <p:spPr>
          <a:xfrm>
            <a:off x="670925" y="2394425"/>
            <a:ext cx="312000" cy="900"/>
          </a:xfrm>
          <a:prstGeom prst="straightConnector1">
            <a:avLst/>
          </a:prstGeom>
          <a:noFill/>
          <a:ln w="9525" cap="flat" cmpd="sng">
            <a:solidFill>
              <a:schemeClr val="dk1"/>
            </a:solidFill>
            <a:prstDash val="solid"/>
            <a:miter lim="800000"/>
            <a:headEnd type="none" w="sm" len="sm"/>
            <a:tailEnd type="triangle" w="med" len="med"/>
          </a:ln>
        </p:spPr>
      </p:cxnSp>
      <p:grpSp>
        <p:nvGrpSpPr>
          <p:cNvPr id="179" name="Google Shape;179;p18"/>
          <p:cNvGrpSpPr/>
          <p:nvPr/>
        </p:nvGrpSpPr>
        <p:grpSpPr>
          <a:xfrm>
            <a:off x="3583552" y="1994459"/>
            <a:ext cx="498928" cy="335804"/>
            <a:chOff x="3479102" y="1999196"/>
            <a:chExt cx="498928" cy="335804"/>
          </a:xfrm>
        </p:grpSpPr>
        <p:grpSp>
          <p:nvGrpSpPr>
            <p:cNvPr id="180" name="Google Shape;180;p18"/>
            <p:cNvGrpSpPr/>
            <p:nvPr/>
          </p:nvGrpSpPr>
          <p:grpSpPr>
            <a:xfrm>
              <a:off x="3479102" y="1999196"/>
              <a:ext cx="498928" cy="326323"/>
              <a:chOff x="8209152" y="1076251"/>
              <a:chExt cx="612107" cy="493756"/>
            </a:xfrm>
          </p:grpSpPr>
          <p:sp>
            <p:nvSpPr>
              <p:cNvPr id="181" name="Google Shape;181;p18"/>
              <p:cNvSpPr txBox="1"/>
              <p:nvPr/>
            </p:nvSpPr>
            <p:spPr>
              <a:xfrm>
                <a:off x="8278559" y="1350628"/>
                <a:ext cx="542700" cy="2145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600" b="1">
                    <a:solidFill>
                      <a:schemeClr val="dk1"/>
                    </a:solidFill>
                  </a:rPr>
                  <a:t>IR</a:t>
                </a:r>
                <a:endParaRPr sz="600" b="1">
                  <a:solidFill>
                    <a:schemeClr val="dk1"/>
                  </a:solidFill>
                </a:endParaRPr>
              </a:p>
            </p:txBody>
          </p:sp>
          <p:grpSp>
            <p:nvGrpSpPr>
              <p:cNvPr id="182" name="Google Shape;182;p18"/>
              <p:cNvGrpSpPr/>
              <p:nvPr/>
            </p:nvGrpSpPr>
            <p:grpSpPr>
              <a:xfrm>
                <a:off x="8209152" y="1076251"/>
                <a:ext cx="357219" cy="493756"/>
                <a:chOff x="2330351" y="3935283"/>
                <a:chExt cx="648900" cy="837300"/>
              </a:xfrm>
            </p:grpSpPr>
            <p:sp>
              <p:nvSpPr>
                <p:cNvPr id="183" name="Google Shape;183;p18"/>
                <p:cNvSpPr/>
                <p:nvPr/>
              </p:nvSpPr>
              <p:spPr>
                <a:xfrm rot="-5400000">
                  <a:off x="2236151" y="4029483"/>
                  <a:ext cx="837300" cy="648900"/>
                </a:xfrm>
                <a:prstGeom prst="foldedCorner">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84" name="Google Shape;184;p18"/>
                <p:cNvSpPr/>
                <p:nvPr/>
              </p:nvSpPr>
              <p:spPr>
                <a:xfrm>
                  <a:off x="2725681" y="4163046"/>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85" name="Google Shape;185;p18"/>
                <p:cNvSpPr/>
                <p:nvPr/>
              </p:nvSpPr>
              <p:spPr>
                <a:xfrm>
                  <a:off x="2510098" y="4163045"/>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86" name="Google Shape;186;p18"/>
                <p:cNvSpPr/>
                <p:nvPr/>
              </p:nvSpPr>
              <p:spPr>
                <a:xfrm>
                  <a:off x="2825663" y="4328458"/>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87" name="Google Shape;187;p18"/>
                <p:cNvSpPr/>
                <p:nvPr/>
              </p:nvSpPr>
              <p:spPr>
                <a:xfrm>
                  <a:off x="2625699" y="4025517"/>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88" name="Google Shape;188;p18"/>
                <p:cNvSpPr/>
                <p:nvPr/>
              </p:nvSpPr>
              <p:spPr>
                <a:xfrm>
                  <a:off x="2630449" y="4332140"/>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cxnSp>
              <p:nvCxnSpPr>
                <p:cNvPr id="189" name="Google Shape;189;p18"/>
                <p:cNvCxnSpPr>
                  <a:stCxn id="187" idx="3"/>
                  <a:endCxn id="185" idx="7"/>
                </p:cNvCxnSpPr>
                <p:nvPr/>
              </p:nvCxnSpPr>
              <p:spPr>
                <a:xfrm flipH="1">
                  <a:off x="2590638" y="4117701"/>
                  <a:ext cx="48900" cy="61200"/>
                </a:xfrm>
                <a:prstGeom prst="straightConnector1">
                  <a:avLst/>
                </a:prstGeom>
                <a:noFill/>
                <a:ln w="9525" cap="flat" cmpd="sng">
                  <a:solidFill>
                    <a:schemeClr val="dk1"/>
                  </a:solidFill>
                  <a:prstDash val="solid"/>
                  <a:miter lim="800000"/>
                  <a:headEnd type="none" w="sm" len="sm"/>
                  <a:tailEnd type="none" w="sm" len="sm"/>
                </a:ln>
              </p:spPr>
            </p:cxnSp>
            <p:cxnSp>
              <p:nvCxnSpPr>
                <p:cNvPr id="190" name="Google Shape;190;p18"/>
                <p:cNvCxnSpPr>
                  <a:stCxn id="187" idx="5"/>
                  <a:endCxn id="184" idx="1"/>
                </p:cNvCxnSpPr>
                <p:nvPr/>
              </p:nvCxnSpPr>
              <p:spPr>
                <a:xfrm>
                  <a:off x="2706360" y="4117701"/>
                  <a:ext cx="33300" cy="61200"/>
                </a:xfrm>
                <a:prstGeom prst="straightConnector1">
                  <a:avLst/>
                </a:prstGeom>
                <a:noFill/>
                <a:ln w="9525" cap="flat" cmpd="sng">
                  <a:solidFill>
                    <a:schemeClr val="dk1"/>
                  </a:solidFill>
                  <a:prstDash val="solid"/>
                  <a:miter lim="800000"/>
                  <a:headEnd type="none" w="sm" len="sm"/>
                  <a:tailEnd type="none" w="sm" len="sm"/>
                </a:ln>
              </p:spPr>
            </p:cxnSp>
            <p:cxnSp>
              <p:nvCxnSpPr>
                <p:cNvPr id="191" name="Google Shape;191;p18"/>
                <p:cNvCxnSpPr>
                  <a:stCxn id="184" idx="5"/>
                  <a:endCxn id="186" idx="1"/>
                </p:cNvCxnSpPr>
                <p:nvPr/>
              </p:nvCxnSpPr>
              <p:spPr>
                <a:xfrm>
                  <a:off x="2806342" y="4255230"/>
                  <a:ext cx="33300" cy="89100"/>
                </a:xfrm>
                <a:prstGeom prst="straightConnector1">
                  <a:avLst/>
                </a:prstGeom>
                <a:noFill/>
                <a:ln w="9525" cap="flat" cmpd="sng">
                  <a:solidFill>
                    <a:schemeClr val="dk1"/>
                  </a:solidFill>
                  <a:prstDash val="solid"/>
                  <a:miter lim="800000"/>
                  <a:headEnd type="none" w="sm" len="sm"/>
                  <a:tailEnd type="none" w="sm" len="sm"/>
                </a:ln>
              </p:spPr>
            </p:cxnSp>
            <p:cxnSp>
              <p:nvCxnSpPr>
                <p:cNvPr id="192" name="Google Shape;192;p18"/>
                <p:cNvCxnSpPr>
                  <a:stCxn id="184" idx="3"/>
                  <a:endCxn id="188" idx="7"/>
                </p:cNvCxnSpPr>
                <p:nvPr/>
              </p:nvCxnSpPr>
              <p:spPr>
                <a:xfrm flipH="1">
                  <a:off x="2711020" y="4255230"/>
                  <a:ext cx="28500" cy="92700"/>
                </a:xfrm>
                <a:prstGeom prst="straightConnector1">
                  <a:avLst/>
                </a:prstGeom>
                <a:noFill/>
                <a:ln w="9525" cap="flat" cmpd="sng">
                  <a:solidFill>
                    <a:schemeClr val="dk1"/>
                  </a:solidFill>
                  <a:prstDash val="solid"/>
                  <a:miter lim="800000"/>
                  <a:headEnd type="none" w="sm" len="sm"/>
                  <a:tailEnd type="none" w="sm" len="sm"/>
                </a:ln>
              </p:spPr>
            </p:cxnSp>
          </p:grpSp>
        </p:grpSp>
        <p:sp>
          <p:nvSpPr>
            <p:cNvPr id="193" name="Google Shape;193;p18"/>
            <p:cNvSpPr txBox="1"/>
            <p:nvPr/>
          </p:nvSpPr>
          <p:spPr>
            <a:xfrm>
              <a:off x="3536238" y="2193100"/>
              <a:ext cx="298200" cy="1419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600" b="1">
                  <a:solidFill>
                    <a:schemeClr val="dk1"/>
                  </a:solidFill>
                </a:rPr>
                <a:t>IR</a:t>
              </a:r>
              <a:endParaRPr sz="600" b="1">
                <a:solidFill>
                  <a:schemeClr val="dk1"/>
                </a:solidFill>
              </a:endParaRPr>
            </a:p>
          </p:txBody>
        </p:sp>
      </p:grpSp>
      <p:grpSp>
        <p:nvGrpSpPr>
          <p:cNvPr id="194" name="Google Shape;194;p18"/>
          <p:cNvGrpSpPr/>
          <p:nvPr/>
        </p:nvGrpSpPr>
        <p:grpSpPr>
          <a:xfrm>
            <a:off x="4755148" y="2434871"/>
            <a:ext cx="529432" cy="374804"/>
            <a:chOff x="7190848" y="2327746"/>
            <a:chExt cx="529432" cy="374804"/>
          </a:xfrm>
        </p:grpSpPr>
        <p:grpSp>
          <p:nvGrpSpPr>
            <p:cNvPr id="195" name="Google Shape;195;p18"/>
            <p:cNvGrpSpPr/>
            <p:nvPr/>
          </p:nvGrpSpPr>
          <p:grpSpPr>
            <a:xfrm>
              <a:off x="7221352" y="2327746"/>
              <a:ext cx="498928" cy="326323"/>
              <a:chOff x="8209152" y="1076251"/>
              <a:chExt cx="612107" cy="493756"/>
            </a:xfrm>
          </p:grpSpPr>
          <p:sp>
            <p:nvSpPr>
              <p:cNvPr id="196" name="Google Shape;196;p18"/>
              <p:cNvSpPr txBox="1"/>
              <p:nvPr/>
            </p:nvSpPr>
            <p:spPr>
              <a:xfrm>
                <a:off x="8278559" y="1350628"/>
                <a:ext cx="542700" cy="2145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600" b="1">
                    <a:solidFill>
                      <a:schemeClr val="dk1"/>
                    </a:solidFill>
                  </a:rPr>
                  <a:t>IR</a:t>
                </a:r>
                <a:endParaRPr sz="600" b="1">
                  <a:solidFill>
                    <a:schemeClr val="dk1"/>
                  </a:solidFill>
                </a:endParaRPr>
              </a:p>
            </p:txBody>
          </p:sp>
          <p:grpSp>
            <p:nvGrpSpPr>
              <p:cNvPr id="197" name="Google Shape;197;p18"/>
              <p:cNvGrpSpPr/>
              <p:nvPr/>
            </p:nvGrpSpPr>
            <p:grpSpPr>
              <a:xfrm>
                <a:off x="8209152" y="1076251"/>
                <a:ext cx="357219" cy="493756"/>
                <a:chOff x="2330351" y="3935283"/>
                <a:chExt cx="648900" cy="837300"/>
              </a:xfrm>
            </p:grpSpPr>
            <p:sp>
              <p:nvSpPr>
                <p:cNvPr id="198" name="Google Shape;198;p18"/>
                <p:cNvSpPr/>
                <p:nvPr/>
              </p:nvSpPr>
              <p:spPr>
                <a:xfrm rot="-5400000">
                  <a:off x="2236151" y="4029483"/>
                  <a:ext cx="837300" cy="648900"/>
                </a:xfrm>
                <a:prstGeom prst="foldedCorner">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99" name="Google Shape;199;p18"/>
                <p:cNvSpPr/>
                <p:nvPr/>
              </p:nvSpPr>
              <p:spPr>
                <a:xfrm>
                  <a:off x="2725681" y="4163046"/>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200" name="Google Shape;200;p18"/>
                <p:cNvSpPr/>
                <p:nvPr/>
              </p:nvSpPr>
              <p:spPr>
                <a:xfrm>
                  <a:off x="2510098" y="4163045"/>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201" name="Google Shape;201;p18"/>
                <p:cNvSpPr/>
                <p:nvPr/>
              </p:nvSpPr>
              <p:spPr>
                <a:xfrm>
                  <a:off x="2825663" y="4328458"/>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202" name="Google Shape;202;p18"/>
                <p:cNvSpPr/>
                <p:nvPr/>
              </p:nvSpPr>
              <p:spPr>
                <a:xfrm>
                  <a:off x="2625699" y="4025517"/>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203" name="Google Shape;203;p18"/>
                <p:cNvSpPr/>
                <p:nvPr/>
              </p:nvSpPr>
              <p:spPr>
                <a:xfrm>
                  <a:off x="2630449" y="4332140"/>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cxnSp>
              <p:nvCxnSpPr>
                <p:cNvPr id="204" name="Google Shape;204;p18"/>
                <p:cNvCxnSpPr>
                  <a:stCxn id="202" idx="3"/>
                  <a:endCxn id="200" idx="7"/>
                </p:cNvCxnSpPr>
                <p:nvPr/>
              </p:nvCxnSpPr>
              <p:spPr>
                <a:xfrm flipH="1">
                  <a:off x="2590638" y="4117701"/>
                  <a:ext cx="48900" cy="61200"/>
                </a:xfrm>
                <a:prstGeom prst="straightConnector1">
                  <a:avLst/>
                </a:prstGeom>
                <a:noFill/>
                <a:ln w="9525" cap="flat" cmpd="sng">
                  <a:solidFill>
                    <a:schemeClr val="dk1"/>
                  </a:solidFill>
                  <a:prstDash val="solid"/>
                  <a:miter lim="800000"/>
                  <a:headEnd type="none" w="sm" len="sm"/>
                  <a:tailEnd type="none" w="sm" len="sm"/>
                </a:ln>
              </p:spPr>
            </p:cxnSp>
            <p:cxnSp>
              <p:nvCxnSpPr>
                <p:cNvPr id="205" name="Google Shape;205;p18"/>
                <p:cNvCxnSpPr>
                  <a:stCxn id="202" idx="5"/>
                  <a:endCxn id="199" idx="1"/>
                </p:cNvCxnSpPr>
                <p:nvPr/>
              </p:nvCxnSpPr>
              <p:spPr>
                <a:xfrm>
                  <a:off x="2706360" y="4117701"/>
                  <a:ext cx="33300" cy="61200"/>
                </a:xfrm>
                <a:prstGeom prst="straightConnector1">
                  <a:avLst/>
                </a:prstGeom>
                <a:noFill/>
                <a:ln w="9525" cap="flat" cmpd="sng">
                  <a:solidFill>
                    <a:schemeClr val="dk1"/>
                  </a:solidFill>
                  <a:prstDash val="solid"/>
                  <a:miter lim="800000"/>
                  <a:headEnd type="none" w="sm" len="sm"/>
                  <a:tailEnd type="none" w="sm" len="sm"/>
                </a:ln>
              </p:spPr>
            </p:cxnSp>
            <p:cxnSp>
              <p:nvCxnSpPr>
                <p:cNvPr id="206" name="Google Shape;206;p18"/>
                <p:cNvCxnSpPr>
                  <a:stCxn id="199" idx="5"/>
                  <a:endCxn id="201" idx="1"/>
                </p:cNvCxnSpPr>
                <p:nvPr/>
              </p:nvCxnSpPr>
              <p:spPr>
                <a:xfrm>
                  <a:off x="2806342" y="4255230"/>
                  <a:ext cx="33300" cy="89100"/>
                </a:xfrm>
                <a:prstGeom prst="straightConnector1">
                  <a:avLst/>
                </a:prstGeom>
                <a:noFill/>
                <a:ln w="9525" cap="flat" cmpd="sng">
                  <a:solidFill>
                    <a:schemeClr val="dk1"/>
                  </a:solidFill>
                  <a:prstDash val="solid"/>
                  <a:miter lim="800000"/>
                  <a:headEnd type="none" w="sm" len="sm"/>
                  <a:tailEnd type="none" w="sm" len="sm"/>
                </a:ln>
              </p:spPr>
            </p:cxnSp>
            <p:cxnSp>
              <p:nvCxnSpPr>
                <p:cNvPr id="207" name="Google Shape;207;p18"/>
                <p:cNvCxnSpPr>
                  <a:stCxn id="199" idx="3"/>
                  <a:endCxn id="203" idx="7"/>
                </p:cNvCxnSpPr>
                <p:nvPr/>
              </p:nvCxnSpPr>
              <p:spPr>
                <a:xfrm flipH="1">
                  <a:off x="2711020" y="4255230"/>
                  <a:ext cx="28500" cy="92700"/>
                </a:xfrm>
                <a:prstGeom prst="straightConnector1">
                  <a:avLst/>
                </a:prstGeom>
                <a:noFill/>
                <a:ln w="9525" cap="flat" cmpd="sng">
                  <a:solidFill>
                    <a:schemeClr val="dk1"/>
                  </a:solidFill>
                  <a:prstDash val="solid"/>
                  <a:miter lim="800000"/>
                  <a:headEnd type="none" w="sm" len="sm"/>
                  <a:tailEnd type="none" w="sm" len="sm"/>
                </a:ln>
              </p:spPr>
            </p:cxnSp>
          </p:grpSp>
        </p:grpSp>
        <p:sp>
          <p:nvSpPr>
            <p:cNvPr id="208" name="Google Shape;208;p18"/>
            <p:cNvSpPr txBox="1"/>
            <p:nvPr/>
          </p:nvSpPr>
          <p:spPr>
            <a:xfrm>
              <a:off x="7190848" y="2440950"/>
              <a:ext cx="464100" cy="2616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500" b="1">
                  <a:solidFill>
                    <a:schemeClr val="dk1"/>
                  </a:solidFill>
                  <a:latin typeface="Consolas"/>
                  <a:ea typeface="Consolas"/>
                  <a:cs typeface="Consolas"/>
                  <a:sym typeface="Consolas"/>
                </a:rPr>
                <a:t>.wasm</a:t>
              </a:r>
              <a:endParaRPr sz="500" b="1">
                <a:solidFill>
                  <a:schemeClr val="dk1"/>
                </a:solidFill>
                <a:latin typeface="Consolas"/>
                <a:ea typeface="Consolas"/>
                <a:cs typeface="Consolas"/>
                <a:sym typeface="Consolas"/>
              </a:endParaRPr>
            </a:p>
          </p:txBody>
        </p:sp>
      </p:grpSp>
      <p:grpSp>
        <p:nvGrpSpPr>
          <p:cNvPr id="209" name="Google Shape;209;p18"/>
          <p:cNvGrpSpPr/>
          <p:nvPr/>
        </p:nvGrpSpPr>
        <p:grpSpPr>
          <a:xfrm>
            <a:off x="4759973" y="1632971"/>
            <a:ext cx="529432" cy="374804"/>
            <a:chOff x="7329598" y="3183096"/>
            <a:chExt cx="529432" cy="374804"/>
          </a:xfrm>
        </p:grpSpPr>
        <p:grpSp>
          <p:nvGrpSpPr>
            <p:cNvPr id="210" name="Google Shape;210;p18"/>
            <p:cNvGrpSpPr/>
            <p:nvPr/>
          </p:nvGrpSpPr>
          <p:grpSpPr>
            <a:xfrm>
              <a:off x="7360102" y="3183096"/>
              <a:ext cx="498928" cy="326323"/>
              <a:chOff x="8209152" y="1076251"/>
              <a:chExt cx="612107" cy="493756"/>
            </a:xfrm>
          </p:grpSpPr>
          <p:sp>
            <p:nvSpPr>
              <p:cNvPr id="211" name="Google Shape;211;p18"/>
              <p:cNvSpPr txBox="1"/>
              <p:nvPr/>
            </p:nvSpPr>
            <p:spPr>
              <a:xfrm>
                <a:off x="8278559" y="1350628"/>
                <a:ext cx="542700" cy="2145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600" b="1">
                    <a:solidFill>
                      <a:schemeClr val="dk1"/>
                    </a:solidFill>
                  </a:rPr>
                  <a:t>IR</a:t>
                </a:r>
                <a:endParaRPr sz="600" b="1">
                  <a:solidFill>
                    <a:schemeClr val="dk1"/>
                  </a:solidFill>
                </a:endParaRPr>
              </a:p>
            </p:txBody>
          </p:sp>
          <p:grpSp>
            <p:nvGrpSpPr>
              <p:cNvPr id="212" name="Google Shape;212;p18"/>
              <p:cNvGrpSpPr/>
              <p:nvPr/>
            </p:nvGrpSpPr>
            <p:grpSpPr>
              <a:xfrm>
                <a:off x="8209152" y="1076251"/>
                <a:ext cx="357219" cy="493756"/>
                <a:chOff x="2330351" y="3935283"/>
                <a:chExt cx="648900" cy="837300"/>
              </a:xfrm>
            </p:grpSpPr>
            <p:sp>
              <p:nvSpPr>
                <p:cNvPr id="213" name="Google Shape;213;p18"/>
                <p:cNvSpPr/>
                <p:nvPr/>
              </p:nvSpPr>
              <p:spPr>
                <a:xfrm rot="-5400000">
                  <a:off x="2236151" y="4029483"/>
                  <a:ext cx="837300" cy="648900"/>
                </a:xfrm>
                <a:prstGeom prst="foldedCorner">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214" name="Google Shape;214;p18"/>
                <p:cNvSpPr/>
                <p:nvPr/>
              </p:nvSpPr>
              <p:spPr>
                <a:xfrm>
                  <a:off x="2725681" y="4163046"/>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215" name="Google Shape;215;p18"/>
                <p:cNvSpPr/>
                <p:nvPr/>
              </p:nvSpPr>
              <p:spPr>
                <a:xfrm>
                  <a:off x="2510098" y="4163045"/>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216" name="Google Shape;216;p18"/>
                <p:cNvSpPr/>
                <p:nvPr/>
              </p:nvSpPr>
              <p:spPr>
                <a:xfrm>
                  <a:off x="2825663" y="4328458"/>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217" name="Google Shape;217;p18"/>
                <p:cNvSpPr/>
                <p:nvPr/>
              </p:nvSpPr>
              <p:spPr>
                <a:xfrm>
                  <a:off x="2625699" y="4025517"/>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218" name="Google Shape;218;p18"/>
                <p:cNvSpPr/>
                <p:nvPr/>
              </p:nvSpPr>
              <p:spPr>
                <a:xfrm>
                  <a:off x="2630449" y="4332140"/>
                  <a:ext cx="94500" cy="108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cxnSp>
              <p:nvCxnSpPr>
                <p:cNvPr id="219" name="Google Shape;219;p18"/>
                <p:cNvCxnSpPr>
                  <a:stCxn id="217" idx="3"/>
                  <a:endCxn id="215" idx="7"/>
                </p:cNvCxnSpPr>
                <p:nvPr/>
              </p:nvCxnSpPr>
              <p:spPr>
                <a:xfrm flipH="1">
                  <a:off x="2590638" y="4117701"/>
                  <a:ext cx="48900" cy="61200"/>
                </a:xfrm>
                <a:prstGeom prst="straightConnector1">
                  <a:avLst/>
                </a:prstGeom>
                <a:noFill/>
                <a:ln w="9525" cap="flat" cmpd="sng">
                  <a:solidFill>
                    <a:schemeClr val="dk1"/>
                  </a:solidFill>
                  <a:prstDash val="solid"/>
                  <a:miter lim="800000"/>
                  <a:headEnd type="none" w="sm" len="sm"/>
                  <a:tailEnd type="none" w="sm" len="sm"/>
                </a:ln>
              </p:spPr>
            </p:cxnSp>
            <p:cxnSp>
              <p:nvCxnSpPr>
                <p:cNvPr id="220" name="Google Shape;220;p18"/>
                <p:cNvCxnSpPr>
                  <a:stCxn id="217" idx="5"/>
                  <a:endCxn id="214" idx="1"/>
                </p:cNvCxnSpPr>
                <p:nvPr/>
              </p:nvCxnSpPr>
              <p:spPr>
                <a:xfrm>
                  <a:off x="2706360" y="4117701"/>
                  <a:ext cx="33300" cy="61200"/>
                </a:xfrm>
                <a:prstGeom prst="straightConnector1">
                  <a:avLst/>
                </a:prstGeom>
                <a:noFill/>
                <a:ln w="9525" cap="flat" cmpd="sng">
                  <a:solidFill>
                    <a:schemeClr val="dk1"/>
                  </a:solidFill>
                  <a:prstDash val="solid"/>
                  <a:miter lim="800000"/>
                  <a:headEnd type="none" w="sm" len="sm"/>
                  <a:tailEnd type="none" w="sm" len="sm"/>
                </a:ln>
              </p:spPr>
            </p:cxnSp>
            <p:cxnSp>
              <p:nvCxnSpPr>
                <p:cNvPr id="221" name="Google Shape;221;p18"/>
                <p:cNvCxnSpPr>
                  <a:stCxn id="214" idx="5"/>
                  <a:endCxn id="216" idx="1"/>
                </p:cNvCxnSpPr>
                <p:nvPr/>
              </p:nvCxnSpPr>
              <p:spPr>
                <a:xfrm>
                  <a:off x="2806342" y="4255230"/>
                  <a:ext cx="33300" cy="89100"/>
                </a:xfrm>
                <a:prstGeom prst="straightConnector1">
                  <a:avLst/>
                </a:prstGeom>
                <a:noFill/>
                <a:ln w="9525" cap="flat" cmpd="sng">
                  <a:solidFill>
                    <a:schemeClr val="dk1"/>
                  </a:solidFill>
                  <a:prstDash val="solid"/>
                  <a:miter lim="800000"/>
                  <a:headEnd type="none" w="sm" len="sm"/>
                  <a:tailEnd type="none" w="sm" len="sm"/>
                </a:ln>
              </p:spPr>
            </p:cxnSp>
            <p:cxnSp>
              <p:nvCxnSpPr>
                <p:cNvPr id="222" name="Google Shape;222;p18"/>
                <p:cNvCxnSpPr>
                  <a:stCxn id="214" idx="3"/>
                  <a:endCxn id="218" idx="7"/>
                </p:cNvCxnSpPr>
                <p:nvPr/>
              </p:nvCxnSpPr>
              <p:spPr>
                <a:xfrm flipH="1">
                  <a:off x="2711020" y="4255230"/>
                  <a:ext cx="28500" cy="92700"/>
                </a:xfrm>
                <a:prstGeom prst="straightConnector1">
                  <a:avLst/>
                </a:prstGeom>
                <a:noFill/>
                <a:ln w="9525" cap="flat" cmpd="sng">
                  <a:solidFill>
                    <a:schemeClr val="dk1"/>
                  </a:solidFill>
                  <a:prstDash val="solid"/>
                  <a:miter lim="800000"/>
                  <a:headEnd type="none" w="sm" len="sm"/>
                  <a:tailEnd type="none" w="sm" len="sm"/>
                </a:ln>
              </p:spPr>
            </p:cxnSp>
          </p:grpSp>
        </p:grpSp>
        <p:sp>
          <p:nvSpPr>
            <p:cNvPr id="223" name="Google Shape;223;p18"/>
            <p:cNvSpPr txBox="1"/>
            <p:nvPr/>
          </p:nvSpPr>
          <p:spPr>
            <a:xfrm>
              <a:off x="7329598" y="3296300"/>
              <a:ext cx="464100" cy="2616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500" b="1">
                  <a:solidFill>
                    <a:schemeClr val="dk1"/>
                  </a:solidFill>
                  <a:latin typeface="Consolas"/>
                  <a:ea typeface="Consolas"/>
                  <a:cs typeface="Consolas"/>
                  <a:sym typeface="Consolas"/>
                </a:rPr>
                <a:t>.wasm</a:t>
              </a:r>
              <a:endParaRPr sz="500" b="1">
                <a:solidFill>
                  <a:schemeClr val="dk1"/>
                </a:solidFill>
                <a:latin typeface="Consolas"/>
                <a:ea typeface="Consolas"/>
                <a:cs typeface="Consolas"/>
                <a:sym typeface="Consolas"/>
              </a:endParaRPr>
            </a:p>
          </p:txBody>
        </p:sp>
      </p:grpSp>
      <p:cxnSp>
        <p:nvCxnSpPr>
          <p:cNvPr id="224" name="Google Shape;224;p18"/>
          <p:cNvCxnSpPr>
            <a:stCxn id="151" idx="2"/>
          </p:cNvCxnSpPr>
          <p:nvPr/>
        </p:nvCxnSpPr>
        <p:spPr>
          <a:xfrm>
            <a:off x="6683027" y="2394414"/>
            <a:ext cx="216000" cy="1500"/>
          </a:xfrm>
          <a:prstGeom prst="straightConnector1">
            <a:avLst/>
          </a:prstGeom>
          <a:noFill/>
          <a:ln w="9525" cap="flat" cmpd="sng">
            <a:solidFill>
              <a:schemeClr val="dk1"/>
            </a:solidFill>
            <a:prstDash val="solid"/>
            <a:round/>
            <a:headEnd type="none" w="med" len="med"/>
            <a:tailEnd type="triangle" w="med" len="med"/>
          </a:ln>
        </p:spPr>
      </p:cxnSp>
      <p:pic>
        <p:nvPicPr>
          <p:cNvPr id="225" name="Google Shape;225;p18"/>
          <p:cNvPicPr preferRelativeResize="0"/>
          <p:nvPr/>
        </p:nvPicPr>
        <p:blipFill rotWithShape="1">
          <a:blip r:embed="rId4">
            <a:alphaModFix/>
          </a:blip>
          <a:srcRect/>
          <a:stretch/>
        </p:blipFill>
        <p:spPr>
          <a:xfrm>
            <a:off x="7260525" y="1914377"/>
            <a:ext cx="126300" cy="126300"/>
          </a:xfrm>
          <a:prstGeom prst="rect">
            <a:avLst/>
          </a:prstGeom>
          <a:noFill/>
          <a:ln>
            <a:noFill/>
          </a:ln>
        </p:spPr>
      </p:pic>
      <p:sp>
        <p:nvSpPr>
          <p:cNvPr id="226" name="Google Shape;226;p18"/>
          <p:cNvSpPr txBox="1">
            <a:spLocks noGrp="1"/>
          </p:cNvSpPr>
          <p:nvPr>
            <p:ph type="title"/>
          </p:nvPr>
        </p:nvSpPr>
        <p:spPr>
          <a:xfrm>
            <a:off x="311700" y="445025"/>
            <a:ext cx="8520600" cy="572700"/>
          </a:xfrm>
          <a:prstGeom prst="rect">
            <a:avLst/>
          </a:prstGeom>
        </p:spPr>
        <p:txBody>
          <a:bodyPr spcFirstLastPara="1" wrap="square" lIns="48975" tIns="24475" rIns="48975" bIns="24475" anchor="ctr" anchorCtr="0">
            <a:normAutofit fontScale="90000"/>
          </a:bodyPr>
          <a:lstStyle/>
          <a:p>
            <a:pPr marL="0" lvl="0" indent="0" algn="l" rtl="0">
              <a:spcBef>
                <a:spcPts val="0"/>
              </a:spcBef>
              <a:spcAft>
                <a:spcPts val="0"/>
              </a:spcAft>
              <a:buNone/>
            </a:pPr>
            <a:r>
              <a:rPr lang="en" sz="2800">
                <a:latin typeface="Arial"/>
                <a:ea typeface="Arial"/>
                <a:cs typeface="Arial"/>
                <a:sym typeface="Arial"/>
              </a:rPr>
              <a:t>WebAssembly Compilation and Execution Pipeline</a:t>
            </a:r>
            <a:endParaRPr sz="280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2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References</a:t>
            </a:r>
            <a:endParaRPr/>
          </a:p>
        </p:txBody>
      </p:sp>
      <p:sp>
        <p:nvSpPr>
          <p:cNvPr id="476" name="Google Shape;476;p4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fontScale="40000"/>
          </a:bodyPr>
          <a:lstStyle/>
          <a:p>
            <a:pPr marL="0" lvl="0" indent="0" algn="l" rtl="0">
              <a:lnSpc>
                <a:spcPct val="100000"/>
              </a:lnSpc>
              <a:spcBef>
                <a:spcPts val="800"/>
              </a:spcBef>
              <a:spcAft>
                <a:spcPts val="0"/>
              </a:spcAft>
              <a:buNone/>
            </a:pPr>
            <a:r>
              <a:rPr lang="en"/>
              <a:t>[1] n. d. Browser Market Share Worldwide. https://gs.statcounter.com/browser-market-share.</a:t>
            </a:r>
            <a:endParaRPr/>
          </a:p>
          <a:p>
            <a:pPr marL="0" lvl="0" indent="0" algn="l" rtl="0">
              <a:lnSpc>
                <a:spcPct val="100000"/>
              </a:lnSpc>
              <a:spcBef>
                <a:spcPts val="800"/>
              </a:spcBef>
              <a:spcAft>
                <a:spcPts val="0"/>
              </a:spcAft>
              <a:buNone/>
            </a:pPr>
            <a:r>
              <a:rPr lang="en"/>
              <a:t>[2] Aart JC Bik, David L Kreitzer, and Xinmin Tian. 2008. A case study on compiler optimizations for the Intel® Core TM 2 Duo Processor. International Journal of Parallel Programming 36, 6 (2008), 571–591.</a:t>
            </a:r>
            <a:endParaRPr/>
          </a:p>
          <a:p>
            <a:pPr marL="0" lvl="0" indent="0" algn="l" rtl="0">
              <a:lnSpc>
                <a:spcPct val="100000"/>
              </a:lnSpc>
              <a:spcBef>
                <a:spcPts val="800"/>
              </a:spcBef>
              <a:spcAft>
                <a:spcPts val="0"/>
              </a:spcAft>
              <a:buNone/>
            </a:pPr>
            <a:r>
              <a:rPr lang="en"/>
              <a:t>[3] Jason Cong, Bin Liu, Raghu Prabhakar, and Peng Zhang. 2012. A study on the impact of compiler optimizations on high-level synthesis. In International Workshop on Languages and Compilers for Parallel Computing. Springer, 143–157.</a:t>
            </a:r>
            <a:endParaRPr/>
          </a:p>
          <a:p>
            <a:pPr marL="0" lvl="0" indent="0" algn="l" rtl="0">
              <a:lnSpc>
                <a:spcPct val="100000"/>
              </a:lnSpc>
              <a:spcBef>
                <a:spcPts val="800"/>
              </a:spcBef>
              <a:spcAft>
                <a:spcPts val="0"/>
              </a:spcAft>
              <a:buNone/>
            </a:pPr>
            <a:r>
              <a:rPr lang="en"/>
              <a:t>[4] Manuel Hohenauer, Felix Engel, Rainer Leupers, Gerd Ascheid, and Heinrich Meyr. 2009. A SIMD optimization framework for retargetable compilers. ACM Transactions on Architecture and Code Optimization (TACO) 6, 1 (2009), 1–27</a:t>
            </a:r>
            <a:endParaRPr/>
          </a:p>
          <a:p>
            <a:pPr marL="0" lvl="0" indent="0" algn="l" rtl="0">
              <a:lnSpc>
                <a:spcPct val="100000"/>
              </a:lnSpc>
              <a:spcBef>
                <a:spcPts val="800"/>
              </a:spcBef>
              <a:spcAft>
                <a:spcPts val="0"/>
              </a:spcAft>
              <a:buNone/>
            </a:pPr>
            <a:r>
              <a:rPr lang="en"/>
              <a:t>[5] Yuriy Kashnikov, Jean Christophe Beyler, and William Jalby. 2012. Compiler optimizations: Machine learning versus o3. In International Workshop on Languages and Compilers for Parallel Computing. Springer, 32–45.</a:t>
            </a:r>
            <a:endParaRPr/>
          </a:p>
          <a:p>
            <a:pPr marL="0" lvl="0" indent="0" algn="l" rtl="0">
              <a:lnSpc>
                <a:spcPct val="100000"/>
              </a:lnSpc>
              <a:spcBef>
                <a:spcPts val="800"/>
              </a:spcBef>
              <a:spcAft>
                <a:spcPts val="0"/>
              </a:spcAft>
              <a:buNone/>
            </a:pPr>
            <a:r>
              <a:rPr lang="en"/>
              <a:t>[6] Rahim Mammadli, Marija Selakovic, Felix Wolf, and Michael Pradel. 2021. Learning to Make Compiler Optimizations More Effective. In Proceedings of the 5th ACM SIGPLAN International Symposium on Machine Programming (MAPS 2021). Association for Computing Machinery, New York, NY, USA, 9–20.</a:t>
            </a:r>
            <a:endParaRPr/>
          </a:p>
          <a:p>
            <a:pPr marL="0" lvl="0" indent="0" algn="l" rtl="0">
              <a:lnSpc>
                <a:spcPct val="100000"/>
              </a:lnSpc>
              <a:spcBef>
                <a:spcPts val="800"/>
              </a:spcBef>
              <a:spcAft>
                <a:spcPts val="0"/>
              </a:spcAft>
              <a:buNone/>
            </a:pPr>
            <a:r>
              <a:rPr lang="en"/>
              <a:t>[7] Theodoros Theodoridis, Tobias Grosser, and Zhendong Su. 2022. Understanding and Exploiting Optimal Function Inlining. In Proceedings of the 27th ACM International Conference on Architectural Support for Programming Languages and Operating Systems (ASPLOS 2022). Association for Computing Machinery, New York, NY, USA, 977–989.</a:t>
            </a:r>
            <a:endParaRPr/>
          </a:p>
          <a:p>
            <a:pPr marL="0" lvl="0" indent="0" algn="l" rtl="0">
              <a:lnSpc>
                <a:spcPct val="100000"/>
              </a:lnSpc>
              <a:spcBef>
                <a:spcPts val="800"/>
              </a:spcBef>
              <a:spcAft>
                <a:spcPts val="0"/>
              </a:spcAft>
              <a:buNone/>
            </a:pPr>
            <a:r>
              <a:rPr lang="en"/>
              <a:t>[8] Alan Romano, Xinyue Liu, Yonghwi Kwon, and Weihang Wang. 2021. An Empirical Study of Bugs in WebAssembly Compilers. In 2021 36th IEEE/ACM International Conference on Automated Software Engineering (ASE). 42–54.</a:t>
            </a:r>
            <a:endParaRPr/>
          </a:p>
          <a:p>
            <a:pPr marL="0" lvl="0" indent="0" algn="l" rtl="0">
              <a:lnSpc>
                <a:spcPct val="100000"/>
              </a:lnSpc>
              <a:spcBef>
                <a:spcPts val="800"/>
              </a:spcBef>
              <a:spcAft>
                <a:spcPts val="0"/>
              </a:spcAft>
              <a:buNone/>
            </a:pPr>
            <a:r>
              <a:rPr lang="en"/>
              <a:t>[9] Chengnian Sun, Vu Le, Qirun Zhang, and Zhendong Su. 2016. Toward understanding compiler bugs in GCC and LLVM. In Proceedings of the 25th International Symposium on Software Testing and Analysis (ISSTA 2016). Association for Computing Machinery, New York, NY, USA, 294–305. </a:t>
            </a:r>
            <a:endParaRPr/>
          </a:p>
          <a:p>
            <a:pPr marL="0" lvl="0" indent="0" algn="l" rtl="0">
              <a:lnSpc>
                <a:spcPct val="100000"/>
              </a:lnSpc>
              <a:spcBef>
                <a:spcPts val="800"/>
              </a:spcBef>
              <a:spcAft>
                <a:spcPts val="0"/>
              </a:spcAft>
              <a:buNone/>
            </a:pPr>
            <a:r>
              <a:rPr lang="en"/>
              <a:t>[10] Junjie Chen, Jibesh Patra, Michael Pradel, Yingfei Xiong, Hongyu Zhang, Dan Hao, and Lu Zhang. 2020. A Survey of Compiler Testing. Comput. Surveys 53, (Feb. 2020), 4:1–4:36.</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6"/>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References (cont.)</a:t>
            </a:r>
            <a:endParaRPr/>
          </a:p>
        </p:txBody>
      </p:sp>
      <p:sp>
        <p:nvSpPr>
          <p:cNvPr id="482" name="Google Shape;482;p4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fontScale="40000"/>
          </a:bodyPr>
          <a:lstStyle/>
          <a:p>
            <a:pPr marL="0" lvl="0" indent="0" algn="l" rtl="0">
              <a:lnSpc>
                <a:spcPct val="100000"/>
              </a:lnSpc>
              <a:spcBef>
                <a:spcPts val="800"/>
              </a:spcBef>
              <a:spcAft>
                <a:spcPts val="0"/>
              </a:spcAft>
              <a:buClr>
                <a:schemeClr val="dk1"/>
              </a:buClr>
              <a:buSzPct val="52380"/>
              <a:buFont typeface="Arial"/>
              <a:buNone/>
            </a:pPr>
            <a:r>
              <a:rPr lang="en"/>
              <a:t>[11] Vu Le, Mehrdad Afshari, and Zhendong Su. 2014. Compiler Validation via Equivalence modulo Inputs. ACM SIGPLAN Notices 49, 6 (June 2014), 216–226.</a:t>
            </a:r>
            <a:endParaRPr/>
          </a:p>
          <a:p>
            <a:pPr marL="0" lvl="0" indent="0" algn="l" rtl="0">
              <a:lnSpc>
                <a:spcPct val="100000"/>
              </a:lnSpc>
              <a:spcBef>
                <a:spcPts val="800"/>
              </a:spcBef>
              <a:spcAft>
                <a:spcPts val="0"/>
              </a:spcAft>
              <a:buClr>
                <a:schemeClr val="dk1"/>
              </a:buClr>
              <a:buSzPct val="52380"/>
              <a:buFont typeface="Arial"/>
              <a:buNone/>
            </a:pPr>
            <a:r>
              <a:rPr lang="en"/>
              <a:t>[12] Vu Le, Chengnian Sun, and Zhendong Su. 2015. Finding Deep Compiler Bugs via Guided Stochastic Program Mutation. ACM SIGPLAN Notices 50, 10 (Oct. 2015), 386–399.</a:t>
            </a:r>
            <a:endParaRPr/>
          </a:p>
          <a:p>
            <a:pPr marL="0" lvl="0" indent="0" algn="l" rtl="0">
              <a:lnSpc>
                <a:spcPct val="100000"/>
              </a:lnSpc>
              <a:spcBef>
                <a:spcPts val="800"/>
              </a:spcBef>
              <a:spcAft>
                <a:spcPts val="0"/>
              </a:spcAft>
              <a:buClr>
                <a:schemeClr val="dk1"/>
              </a:buClr>
              <a:buSzPct val="52380"/>
              <a:buFont typeface="Arial"/>
              <a:buNone/>
            </a:pPr>
            <a:r>
              <a:rPr lang="en"/>
              <a:t>[13] Qirun Zhang, Chengnian Sun, and Zhendong Su. 2017. Skeletal Program Enumeration for Rigorous Compiler Testing. In Proceedings of the 38th ACM SIGPLAN Conference on Programming Language Design and Implementation (PLDI2017). Association for Computing Machinery, New York, NY, USA, 347–361.</a:t>
            </a:r>
            <a:endParaRPr/>
          </a:p>
          <a:p>
            <a:pPr marL="0" lvl="0" indent="0" algn="l" rtl="0">
              <a:lnSpc>
                <a:spcPct val="100000"/>
              </a:lnSpc>
              <a:spcBef>
                <a:spcPts val="800"/>
              </a:spcBef>
              <a:spcAft>
                <a:spcPts val="0"/>
              </a:spcAft>
              <a:buClr>
                <a:schemeClr val="dk1"/>
              </a:buClr>
              <a:buSzPct val="52380"/>
              <a:buFont typeface="Arial"/>
              <a:buNone/>
            </a:pPr>
            <a:r>
              <a:rPr lang="en"/>
              <a:t>[14] Yutian Yan, Tengfei Tu, Lijian Zhao, Yuchen Zhou, and Weihang Wang. 2021. Understanding the Performance of Webassembly Applications. In Proceedings of the 21st ACM Internet Measurement Conference. ACM, Virtual Event, 533–549.</a:t>
            </a:r>
            <a:endParaRPr/>
          </a:p>
          <a:p>
            <a:pPr marL="0" lvl="0" indent="0" algn="l" rtl="0">
              <a:lnSpc>
                <a:spcPct val="100000"/>
              </a:lnSpc>
              <a:spcBef>
                <a:spcPts val="800"/>
              </a:spcBef>
              <a:spcAft>
                <a:spcPts val="0"/>
              </a:spcAft>
              <a:buNone/>
            </a:pPr>
            <a:r>
              <a:rPr lang="en"/>
              <a:t>[15] Abhinav Jangda, Bobby Powers, Emery D Berger, and Arjun Guha. 2019. Not so fast: analyzing the performance of webassembly vs. native code. In 2019 USENIX Annual Technical Conference (USENIX ATC 19). 107–120.</a:t>
            </a:r>
            <a:endParaRPr/>
          </a:p>
          <a:p>
            <a:pPr marL="0" lvl="0" indent="0" algn="l" rtl="0">
              <a:lnSpc>
                <a:spcPct val="100000"/>
              </a:lnSpc>
              <a:spcBef>
                <a:spcPts val="800"/>
              </a:spcBef>
              <a:spcAft>
                <a:spcPts val="0"/>
              </a:spcAft>
              <a:buNone/>
            </a:pPr>
            <a:r>
              <a:rPr lang="en"/>
              <a:t>[16] Aaron Hilbig, Daniel Lehmann, and Michael Pradel. 2021. An Empirical Study of Real-World WebAssembly Binaries: Security, Languages, Use Cases. In Proceedings of the Web Conference 2021 (WWW ’21). Association for Computing Machinery, New York, NY, USA, 2696–2708.</a:t>
            </a:r>
            <a:endParaRPr/>
          </a:p>
          <a:p>
            <a:pPr marL="0" lvl="0" indent="0" algn="l" rtl="0">
              <a:lnSpc>
                <a:spcPct val="100000"/>
              </a:lnSpc>
              <a:spcBef>
                <a:spcPts val="800"/>
              </a:spcBef>
              <a:spcAft>
                <a:spcPts val="0"/>
              </a:spcAft>
              <a:buNone/>
            </a:pPr>
            <a:r>
              <a:rPr lang="en"/>
              <a:t>[17] Daniel Lehmann and Michael Pradel. 2019. Wasabi: A framework for dynamically analyzing webassembly. In Proceedings of the Twenty-Fourth International Conference on Architectural Support for Programming Languages and Operating Systems. 1045–1058</a:t>
            </a:r>
            <a:endParaRPr/>
          </a:p>
          <a:p>
            <a:pPr marL="0" lvl="0" indent="0" algn="l" rtl="0">
              <a:lnSpc>
                <a:spcPct val="100000"/>
              </a:lnSpc>
              <a:spcBef>
                <a:spcPts val="800"/>
              </a:spcBef>
              <a:spcAft>
                <a:spcPts val="0"/>
              </a:spcAft>
              <a:buNone/>
            </a:pPr>
            <a:r>
              <a:rPr lang="en"/>
              <a:t>[18] Alan Romano and Weihang Wang. 2020. WasmView: Visual Testing for WebAssembly Applications. In Proceedings of the 42nd International Conference on Software Engineering Companion</a:t>
            </a:r>
            <a:endParaRPr/>
          </a:p>
          <a:p>
            <a:pPr marL="0" lvl="0" indent="0" algn="l" rtl="0">
              <a:lnSpc>
                <a:spcPct val="100000"/>
              </a:lnSpc>
              <a:spcBef>
                <a:spcPts val="800"/>
              </a:spcBef>
              <a:spcAft>
                <a:spcPts val="0"/>
              </a:spcAft>
              <a:buNone/>
            </a:pPr>
            <a:r>
              <a:rPr lang="en"/>
              <a:t>[19] Alan Romano and Weihang Wang. 2020. WASim: Understanding WebAssembly Applications through Classification. In Proceedings of the 35th IEEE/ACM International Conference on Automated Software Engineering (ASE ’20). Association for Computing Machinery, New York, NY, USA, 1321–1325.</a:t>
            </a:r>
            <a:endParaRPr/>
          </a:p>
          <a:p>
            <a:pPr marL="0" lvl="0" indent="0" algn="l" rtl="0">
              <a:lnSpc>
                <a:spcPct val="100000"/>
              </a:lnSpc>
              <a:spcBef>
                <a:spcPts val="800"/>
              </a:spcBef>
              <a:spcAft>
                <a:spcPts val="0"/>
              </a:spcAft>
              <a:buNone/>
            </a:pPr>
            <a:r>
              <a:rPr lang="en"/>
              <a:t>[20] Daniel Lehmann and Michael Pradel. 2022. Finding the Dwarf: Recovering Precise Types from WebAssembly Binaries. In Proceedings of the 43rd ACM SIGPLAN International Conference on Programming Language Design and Implementation (PLDI 2022). Association for Computing Machinery, New York, NY, USA, 410–425.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7"/>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References (cont.)</a:t>
            </a:r>
            <a:endParaRPr/>
          </a:p>
        </p:txBody>
      </p:sp>
      <p:sp>
        <p:nvSpPr>
          <p:cNvPr id="488" name="Google Shape;488;p47"/>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fontScale="40000"/>
          </a:bodyPr>
          <a:lstStyle/>
          <a:p>
            <a:pPr marL="0" lvl="0" indent="0" algn="l" rtl="0">
              <a:lnSpc>
                <a:spcPct val="100000"/>
              </a:lnSpc>
              <a:spcBef>
                <a:spcPts val="800"/>
              </a:spcBef>
              <a:spcAft>
                <a:spcPts val="0"/>
              </a:spcAft>
              <a:buNone/>
            </a:pPr>
            <a:r>
              <a:rPr lang="en"/>
              <a:t>[21] Craig Disselkoen, John Renner, Conrad Watt, Tal Garfinkel, Amit Levy, and Deian Stefan. 2019. Position Paper: Progressive Memory Safety for WebAssembly. In Proceedings of the 8th International Workshop on Hardware and Architectural Support for Security and Privacy (HASP ’19). Association for Computing Machinery, New York, NY, USA, 1–8.</a:t>
            </a:r>
            <a:endParaRPr/>
          </a:p>
          <a:p>
            <a:pPr marL="0" lvl="0" indent="0" algn="l" rtl="0">
              <a:lnSpc>
                <a:spcPct val="100000"/>
              </a:lnSpc>
              <a:spcBef>
                <a:spcPts val="800"/>
              </a:spcBef>
              <a:spcAft>
                <a:spcPts val="0"/>
              </a:spcAft>
              <a:buNone/>
            </a:pPr>
            <a:r>
              <a:rPr lang="en"/>
              <a:t>[22] Evan Johnson, David Thien, Yousef Alhessi, Shravan Narayan, Fraser Brown, Sorin Lerner, Tyler McMullen, Stefan Savage, and Deian Stefan. 2021. SFI safety for native-compiled Wasm. In Proceedings 2021 Network and Distributed System Security Symposium. Internet Society, Virtual.</a:t>
            </a:r>
            <a:endParaRPr/>
          </a:p>
          <a:p>
            <a:pPr marL="0" lvl="0" indent="0" algn="l" rtl="0">
              <a:lnSpc>
                <a:spcPct val="100000"/>
              </a:lnSpc>
              <a:spcBef>
                <a:spcPts val="800"/>
              </a:spcBef>
              <a:spcAft>
                <a:spcPts val="0"/>
              </a:spcAft>
              <a:buNone/>
            </a:pPr>
            <a:r>
              <a:rPr lang="en"/>
              <a:t>[23] Shravan Narayan, Craig Disselkoen, Daniel Moghimi, Sunjay Cauligi, Evan Johnson, Zhao Gang, Anjo Vahldiek-Oberwagner, Ravi Sahita, Hovav Shacham, Dean Tullsen, and Deian Stefan. 2021. Swivel: Hardening {WebAssembly} against Spectre. In 30th USENIX Security Symposium (USENIX Security 21). 1433–1450.</a:t>
            </a:r>
            <a:endParaRPr/>
          </a:p>
          <a:p>
            <a:pPr marL="0" lvl="0" indent="0" algn="l" rtl="0">
              <a:lnSpc>
                <a:spcPct val="100000"/>
              </a:lnSpc>
              <a:spcBef>
                <a:spcPts val="800"/>
              </a:spcBef>
              <a:spcAft>
                <a:spcPts val="0"/>
              </a:spcAft>
              <a:buNone/>
            </a:pPr>
            <a:r>
              <a:rPr lang="en"/>
              <a:t>[24] Conrad Watt, John Renner, Natalie Popescu, Sunjay Cauligi, and Deian Stefan. 2019. CT-wasm: Type-Driven Secure Cryptography for the Web Ecosystem. Proceedings of the ACM on Programming Languages 3, POPL (Jan. 2019), 77:1–77:29.</a:t>
            </a:r>
            <a:endParaRPr/>
          </a:p>
          <a:p>
            <a:pPr marL="0" lvl="0" indent="0" algn="l" rtl="0">
              <a:lnSpc>
                <a:spcPct val="100000"/>
              </a:lnSpc>
              <a:spcBef>
                <a:spcPts val="800"/>
              </a:spcBef>
              <a:spcAft>
                <a:spcPts val="0"/>
              </a:spcAft>
              <a:buNone/>
            </a:pPr>
            <a:r>
              <a:rPr lang="en"/>
              <a:t>[25] Conrad Watt, Andreas Rossberg, and Jean Pichon-Pharabod. 2019. Weakening WebAssembly. Proceedings of the ACM on Programming Languages 3, OOPSLA (Oct. 2019), 133:1–133:28. </a:t>
            </a:r>
            <a:endParaRPr/>
          </a:p>
          <a:p>
            <a:pPr marL="0" lvl="0" indent="0" algn="l" rtl="0">
              <a:lnSpc>
                <a:spcPct val="100000"/>
              </a:lnSpc>
              <a:spcBef>
                <a:spcPts val="800"/>
              </a:spcBef>
              <a:spcAft>
                <a:spcPts val="0"/>
              </a:spcAft>
              <a:buNone/>
            </a:pPr>
            <a:r>
              <a:rPr lang="en"/>
              <a:t>[26] Daniel Lehmann, Johannes Kinder, and Michael Pradel. 2020. Everything Old Is New Again: Binary Security of {WebAssembly}. In 29th USENIX Security Symposium (USENIX Security 20). 217–234.</a:t>
            </a:r>
            <a:endParaRPr/>
          </a:p>
          <a:p>
            <a:pPr marL="0" lvl="0" indent="0" algn="l" rtl="0">
              <a:lnSpc>
                <a:spcPct val="100000"/>
              </a:lnSpc>
              <a:spcBef>
                <a:spcPts val="800"/>
              </a:spcBef>
              <a:spcAft>
                <a:spcPts val="0"/>
              </a:spcAft>
              <a:buNone/>
            </a:pPr>
            <a:r>
              <a:rPr lang="en"/>
              <a:t>[27] Daniel Lehmann, Martin Toldam Torp, and Michael Pradel. 2021. Fuzzm: Finding Memory Bugs through Binary-Only Instrumentation and Fuzzing of WebAssembly.</a:t>
            </a:r>
            <a:endParaRPr/>
          </a:p>
          <a:p>
            <a:pPr marL="0" lvl="0" indent="0" algn="l" rtl="0">
              <a:lnSpc>
                <a:spcPct val="100000"/>
              </a:lnSpc>
              <a:spcBef>
                <a:spcPts val="800"/>
              </a:spcBef>
              <a:spcAft>
                <a:spcPts val="0"/>
              </a:spcAft>
              <a:buNone/>
            </a:pPr>
            <a:r>
              <a:rPr lang="en"/>
              <a:t>[28] Alan Romano, Daniel Lehmann, Michael Pradel, and Weihang Wang. 2022. Wobfuscator: Obfuscating JavaScript Malware via Opportunistic Translation to WebAssembly.</a:t>
            </a:r>
            <a:endParaRPr/>
          </a:p>
          <a:p>
            <a:pPr marL="0" lvl="0" indent="0" algn="l" rtl="0">
              <a:lnSpc>
                <a:spcPct val="100000"/>
              </a:lnSpc>
              <a:spcBef>
                <a:spcPts val="800"/>
              </a:spcBef>
              <a:spcAft>
                <a:spcPts val="0"/>
              </a:spcAft>
              <a:buClr>
                <a:schemeClr val="dk1"/>
              </a:buClr>
              <a:buSzPct val="52380"/>
              <a:buFont typeface="Arial"/>
              <a:buNone/>
            </a:pPr>
            <a:r>
              <a:rPr lang="en"/>
              <a:t>[29] Alan Romano, Yunhui Zheng, and Weihang Wang. 2020. MinerRay: Semantics-Aware Analysis for Ever-Evolving Cryptojacking Detection. In Proceedings of the 35th IEEE/ACM International Conference on Automated Software Engineering (ASE ’20). Association for Computing Machinery, New York, NY, USA, 1129–1140.</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492"/>
        <p:cNvGrpSpPr/>
        <p:nvPr/>
      </p:nvGrpSpPr>
      <p:grpSpPr>
        <a:xfrm>
          <a:off x="0" y="0"/>
          <a:ext cx="0" cy="0"/>
          <a:chOff x="0" y="0"/>
          <a:chExt cx="0" cy="0"/>
        </a:xfrm>
      </p:grpSpPr>
      <p:sp>
        <p:nvSpPr>
          <p:cNvPr id="493" name="Google Shape;493;p48"/>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Measuring Runtime through Instrumentation</a:t>
            </a:r>
            <a:endParaRPr/>
          </a:p>
        </p:txBody>
      </p:sp>
      <p:sp>
        <p:nvSpPr>
          <p:cNvPr id="494" name="Google Shape;494;p48"/>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Instrument WebAssembly export functions using JavaScript-based timer</a:t>
            </a:r>
            <a:endParaRPr/>
          </a:p>
        </p:txBody>
      </p:sp>
      <p:pic>
        <p:nvPicPr>
          <p:cNvPr id="495" name="Google Shape;495;p48"/>
          <p:cNvPicPr preferRelativeResize="0"/>
          <p:nvPr/>
        </p:nvPicPr>
        <p:blipFill>
          <a:blip r:embed="rId3">
            <a:alphaModFix/>
          </a:blip>
          <a:stretch>
            <a:fillRect/>
          </a:stretch>
        </p:blipFill>
        <p:spPr>
          <a:xfrm>
            <a:off x="1823625" y="2398550"/>
            <a:ext cx="5016750" cy="21703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499"/>
        <p:cNvGrpSpPr/>
        <p:nvPr/>
      </p:nvGrpSpPr>
      <p:grpSpPr>
        <a:xfrm>
          <a:off x="0" y="0"/>
          <a:ext cx="0" cy="0"/>
          <a:chOff x="0" y="0"/>
          <a:chExt cx="0" cy="0"/>
        </a:xfrm>
      </p:grpSpPr>
      <p:grpSp>
        <p:nvGrpSpPr>
          <p:cNvPr id="500" name="Google Shape;500;p49"/>
          <p:cNvGrpSpPr/>
          <p:nvPr/>
        </p:nvGrpSpPr>
        <p:grpSpPr>
          <a:xfrm>
            <a:off x="525875" y="1773654"/>
            <a:ext cx="749947" cy="921217"/>
            <a:chOff x="0" y="2159950"/>
            <a:chExt cx="1461600" cy="1724157"/>
          </a:xfrm>
        </p:grpSpPr>
        <p:grpSp>
          <p:nvGrpSpPr>
            <p:cNvPr id="501" name="Google Shape;501;p49"/>
            <p:cNvGrpSpPr/>
            <p:nvPr/>
          </p:nvGrpSpPr>
          <p:grpSpPr>
            <a:xfrm>
              <a:off x="234654" y="2159950"/>
              <a:ext cx="1074960" cy="1693877"/>
              <a:chOff x="234654" y="2159950"/>
              <a:chExt cx="1074960" cy="1693877"/>
            </a:xfrm>
          </p:grpSpPr>
          <p:sp>
            <p:nvSpPr>
              <p:cNvPr id="502" name="Google Shape;502;p49"/>
              <p:cNvSpPr/>
              <p:nvPr/>
            </p:nvSpPr>
            <p:spPr>
              <a:xfrm>
                <a:off x="234654" y="2159950"/>
                <a:ext cx="1074960" cy="1693877"/>
              </a:xfrm>
              <a:prstGeom prst="roundRect">
                <a:avLst>
                  <a:gd name="adj" fmla="val 9924"/>
                </a:avLst>
              </a:prstGeom>
              <a:solidFill>
                <a:srgbClr val="EDEDED"/>
              </a:solidFill>
              <a:ln w="9525" cap="flat" cmpd="sng">
                <a:solidFill>
                  <a:srgbClr val="EDEDED"/>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b="1">
                  <a:solidFill>
                    <a:schemeClr val="dk1"/>
                  </a:solidFill>
                  <a:latin typeface="Tinos"/>
                  <a:ea typeface="Tinos"/>
                  <a:cs typeface="Tinos"/>
                  <a:sym typeface="Tinos"/>
                </a:endParaRPr>
              </a:p>
            </p:txBody>
          </p:sp>
          <p:sp>
            <p:nvSpPr>
              <p:cNvPr id="503" name="Google Shape;503;p49"/>
              <p:cNvSpPr txBox="1"/>
              <p:nvPr/>
            </p:nvSpPr>
            <p:spPr>
              <a:xfrm>
                <a:off x="309380" y="2168568"/>
                <a:ext cx="940800" cy="4095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1100" b="1">
                    <a:solidFill>
                      <a:schemeClr val="dk1"/>
                    </a:solidFill>
                    <a:latin typeface="Tinos"/>
                    <a:ea typeface="Tinos"/>
                    <a:cs typeface="Tinos"/>
                    <a:sym typeface="Tinos"/>
                  </a:rPr>
                  <a:t>Input</a:t>
                </a:r>
                <a:endParaRPr sz="1000" b="1">
                  <a:solidFill>
                    <a:schemeClr val="dk1"/>
                  </a:solidFill>
                  <a:latin typeface="Tinos"/>
                  <a:ea typeface="Tinos"/>
                  <a:cs typeface="Tinos"/>
                  <a:sym typeface="Tinos"/>
                </a:endParaRPr>
              </a:p>
            </p:txBody>
          </p:sp>
          <p:pic>
            <p:nvPicPr>
              <p:cNvPr id="504" name="Google Shape;504;p49"/>
              <p:cNvPicPr preferRelativeResize="0"/>
              <p:nvPr/>
            </p:nvPicPr>
            <p:blipFill rotWithShape="1">
              <a:blip r:embed="rId3">
                <a:alphaModFix/>
              </a:blip>
              <a:srcRect/>
              <a:stretch/>
            </p:blipFill>
            <p:spPr>
              <a:xfrm>
                <a:off x="334475" y="2577296"/>
                <a:ext cx="796779" cy="796779"/>
              </a:xfrm>
              <a:prstGeom prst="rect">
                <a:avLst/>
              </a:prstGeom>
              <a:noFill/>
              <a:ln>
                <a:noFill/>
              </a:ln>
            </p:spPr>
          </p:pic>
        </p:grpSp>
        <p:sp>
          <p:nvSpPr>
            <p:cNvPr id="505" name="Google Shape;505;p49"/>
            <p:cNvSpPr txBox="1"/>
            <p:nvPr/>
          </p:nvSpPr>
          <p:spPr>
            <a:xfrm>
              <a:off x="0" y="3330607"/>
              <a:ext cx="1461600" cy="5535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800">
                  <a:solidFill>
                    <a:schemeClr val="dk1"/>
                  </a:solidFill>
                  <a:latin typeface="Tinos"/>
                  <a:ea typeface="Tinos"/>
                  <a:cs typeface="Tinos"/>
                  <a:sym typeface="Tinos"/>
                </a:rPr>
                <a:t>Source Code</a:t>
              </a:r>
              <a:endParaRPr sz="800"/>
            </a:p>
            <a:p>
              <a:pPr marL="0" marR="0" lvl="0" indent="0" algn="ctr" rtl="0">
                <a:spcBef>
                  <a:spcPts val="0"/>
                </a:spcBef>
                <a:spcAft>
                  <a:spcPts val="0"/>
                </a:spcAft>
                <a:buNone/>
              </a:pPr>
              <a:r>
                <a:rPr lang="en" sz="800">
                  <a:solidFill>
                    <a:schemeClr val="dk1"/>
                  </a:solidFill>
                  <a:latin typeface="Tinos"/>
                  <a:ea typeface="Tinos"/>
                  <a:cs typeface="Tinos"/>
                  <a:sym typeface="Tinos"/>
                </a:rPr>
                <a:t>(.c/.cpp)</a:t>
              </a:r>
              <a:endParaRPr sz="800"/>
            </a:p>
          </p:txBody>
        </p:sp>
      </p:grpSp>
      <p:sp>
        <p:nvSpPr>
          <p:cNvPr id="506" name="Google Shape;506;p49"/>
          <p:cNvSpPr/>
          <p:nvPr/>
        </p:nvSpPr>
        <p:spPr>
          <a:xfrm>
            <a:off x="2101588" y="4090878"/>
            <a:ext cx="900600" cy="346200"/>
          </a:xfrm>
          <a:prstGeom prst="roundRect">
            <a:avLst>
              <a:gd name="adj" fmla="val 16667"/>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1000">
                <a:solidFill>
                  <a:schemeClr val="lt1"/>
                </a:solidFill>
              </a:rPr>
              <a:t>Clang</a:t>
            </a:r>
            <a:endParaRPr sz="800"/>
          </a:p>
        </p:txBody>
      </p:sp>
      <p:grpSp>
        <p:nvGrpSpPr>
          <p:cNvPr id="507" name="Google Shape;507;p49"/>
          <p:cNvGrpSpPr/>
          <p:nvPr/>
        </p:nvGrpSpPr>
        <p:grpSpPr>
          <a:xfrm>
            <a:off x="1651927" y="3563350"/>
            <a:ext cx="4536585" cy="1093772"/>
            <a:chOff x="1544270" y="1291471"/>
            <a:chExt cx="6591000" cy="736200"/>
          </a:xfrm>
        </p:grpSpPr>
        <p:sp>
          <p:nvSpPr>
            <p:cNvPr id="508" name="Google Shape;508;p49"/>
            <p:cNvSpPr/>
            <p:nvPr/>
          </p:nvSpPr>
          <p:spPr>
            <a:xfrm>
              <a:off x="1544270" y="1291471"/>
              <a:ext cx="6591000" cy="736200"/>
            </a:xfrm>
            <a:prstGeom prst="roundRect">
              <a:avLst>
                <a:gd name="adj" fmla="val 7640"/>
              </a:avLst>
            </a:prstGeom>
            <a:noFill/>
            <a:ln w="9525" cap="flat" cmpd="sng">
              <a:solidFill>
                <a:schemeClr val="dk1"/>
              </a:solidFill>
              <a:prstDash val="dash"/>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dk1"/>
                </a:solidFill>
                <a:latin typeface="Tinos"/>
                <a:ea typeface="Tinos"/>
                <a:cs typeface="Tinos"/>
                <a:sym typeface="Tinos"/>
              </a:endParaRPr>
            </a:p>
          </p:txBody>
        </p:sp>
        <p:sp>
          <p:nvSpPr>
            <p:cNvPr id="509" name="Google Shape;509;p49"/>
            <p:cNvSpPr txBox="1"/>
            <p:nvPr/>
          </p:nvSpPr>
          <p:spPr>
            <a:xfrm>
              <a:off x="1544270" y="1291472"/>
              <a:ext cx="3111300" cy="1680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1300" b="1">
                  <a:solidFill>
                    <a:schemeClr val="dk1"/>
                  </a:solidFill>
                </a:rPr>
                <a:t>Emscripten Pipeline</a:t>
              </a:r>
              <a:endParaRPr sz="800"/>
            </a:p>
          </p:txBody>
        </p:sp>
      </p:grpSp>
      <p:sp>
        <p:nvSpPr>
          <p:cNvPr id="510" name="Google Shape;510;p49"/>
          <p:cNvSpPr/>
          <p:nvPr/>
        </p:nvSpPr>
        <p:spPr>
          <a:xfrm>
            <a:off x="1513312" y="4108366"/>
            <a:ext cx="262200" cy="295800"/>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cxnSp>
        <p:nvCxnSpPr>
          <p:cNvPr id="511" name="Google Shape;511;p49"/>
          <p:cNvCxnSpPr>
            <a:stCxn id="510" idx="6"/>
            <a:endCxn id="506" idx="1"/>
          </p:cNvCxnSpPr>
          <p:nvPr/>
        </p:nvCxnSpPr>
        <p:spPr>
          <a:xfrm>
            <a:off x="1775512" y="4256266"/>
            <a:ext cx="326100" cy="7800"/>
          </a:xfrm>
          <a:prstGeom prst="straightConnector1">
            <a:avLst/>
          </a:prstGeom>
          <a:noFill/>
          <a:ln w="9525" cap="flat" cmpd="sng">
            <a:solidFill>
              <a:schemeClr val="dk1"/>
            </a:solidFill>
            <a:prstDash val="solid"/>
            <a:miter lim="800000"/>
            <a:headEnd type="none" w="sm" len="sm"/>
            <a:tailEnd type="triangle" w="med" len="med"/>
          </a:ln>
        </p:spPr>
      </p:cxnSp>
      <p:sp>
        <p:nvSpPr>
          <p:cNvPr id="512" name="Google Shape;512;p49"/>
          <p:cNvSpPr/>
          <p:nvPr/>
        </p:nvSpPr>
        <p:spPr>
          <a:xfrm>
            <a:off x="4238053" y="4090878"/>
            <a:ext cx="1600200" cy="346200"/>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1000" b="1">
                <a:solidFill>
                  <a:schemeClr val="lt1"/>
                </a:solidFill>
              </a:rPr>
              <a:t>Modified</a:t>
            </a:r>
            <a:r>
              <a:rPr lang="en" sz="1000">
                <a:solidFill>
                  <a:schemeClr val="lt1"/>
                </a:solidFill>
                <a:latin typeface="Arial"/>
                <a:ea typeface="Arial"/>
                <a:cs typeface="Arial"/>
                <a:sym typeface="Arial"/>
              </a:rPr>
              <a:t> </a:t>
            </a:r>
            <a:r>
              <a:rPr lang="en" sz="1000">
                <a:solidFill>
                  <a:schemeClr val="lt1"/>
                </a:solidFill>
                <a:latin typeface="Consolas"/>
                <a:ea typeface="Consolas"/>
                <a:cs typeface="Consolas"/>
                <a:sym typeface="Consolas"/>
              </a:rPr>
              <a:t>wasm-opt</a:t>
            </a:r>
            <a:endParaRPr sz="800"/>
          </a:p>
        </p:txBody>
      </p:sp>
      <p:sp>
        <p:nvSpPr>
          <p:cNvPr id="513" name="Google Shape;513;p49"/>
          <p:cNvSpPr/>
          <p:nvPr/>
        </p:nvSpPr>
        <p:spPr>
          <a:xfrm>
            <a:off x="1555898" y="94096"/>
            <a:ext cx="6519000" cy="2709000"/>
          </a:xfrm>
          <a:prstGeom prst="roundRect">
            <a:avLst>
              <a:gd name="adj" fmla="val 7640"/>
            </a:avLst>
          </a:prstGeom>
          <a:noFill/>
          <a:ln w="9525" cap="flat" cmpd="sng">
            <a:solidFill>
              <a:schemeClr val="dk1"/>
            </a:solidFill>
            <a:prstDash val="dash"/>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dk1"/>
              </a:solidFill>
              <a:latin typeface="Tinos"/>
              <a:ea typeface="Tinos"/>
              <a:cs typeface="Tinos"/>
              <a:sym typeface="Tinos"/>
            </a:endParaRPr>
          </a:p>
        </p:txBody>
      </p:sp>
      <p:sp>
        <p:nvSpPr>
          <p:cNvPr id="514" name="Google Shape;514;p49"/>
          <p:cNvSpPr txBox="1"/>
          <p:nvPr/>
        </p:nvSpPr>
        <p:spPr>
          <a:xfrm>
            <a:off x="1474726" y="73325"/>
            <a:ext cx="6600300" cy="2496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1300" b="1">
                <a:solidFill>
                  <a:schemeClr val="dk1"/>
                </a:solidFill>
                <a:latin typeface="Tinos"/>
                <a:ea typeface="Tinos"/>
                <a:cs typeface="Tinos"/>
                <a:sym typeface="Tinos"/>
              </a:rPr>
              <a:t>Hot Function Identification</a:t>
            </a:r>
            <a:endParaRPr sz="800"/>
          </a:p>
        </p:txBody>
      </p:sp>
      <p:sp>
        <p:nvSpPr>
          <p:cNvPr id="515" name="Google Shape;515;p49"/>
          <p:cNvSpPr/>
          <p:nvPr/>
        </p:nvSpPr>
        <p:spPr>
          <a:xfrm>
            <a:off x="1389874" y="1477861"/>
            <a:ext cx="262200" cy="295800"/>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cxnSp>
        <p:nvCxnSpPr>
          <p:cNvPr id="516" name="Google Shape;516;p49"/>
          <p:cNvCxnSpPr>
            <a:stCxn id="502" idx="3"/>
            <a:endCxn id="515" idx="3"/>
          </p:cNvCxnSpPr>
          <p:nvPr/>
        </p:nvCxnSpPr>
        <p:spPr>
          <a:xfrm rot="10800000" flipH="1">
            <a:off x="1197838" y="1730274"/>
            <a:ext cx="230400" cy="495900"/>
          </a:xfrm>
          <a:prstGeom prst="straightConnector1">
            <a:avLst/>
          </a:prstGeom>
          <a:noFill/>
          <a:ln w="9525" cap="flat" cmpd="sng">
            <a:solidFill>
              <a:schemeClr val="dk1"/>
            </a:solidFill>
            <a:prstDash val="solid"/>
            <a:miter lim="800000"/>
            <a:headEnd type="none" w="sm" len="sm"/>
            <a:tailEnd type="triangle" w="med" len="med"/>
          </a:ln>
        </p:spPr>
      </p:cxnSp>
      <p:sp>
        <p:nvSpPr>
          <p:cNvPr id="517" name="Google Shape;517;p49"/>
          <p:cNvSpPr txBox="1"/>
          <p:nvPr/>
        </p:nvSpPr>
        <p:spPr>
          <a:xfrm>
            <a:off x="1962603" y="418157"/>
            <a:ext cx="1525800" cy="203400"/>
          </a:xfrm>
          <a:prstGeom prst="rect">
            <a:avLst/>
          </a:prstGeom>
          <a:noFill/>
          <a:ln w="12700" cap="flat" cmpd="sng">
            <a:solidFill>
              <a:schemeClr val="dk1"/>
            </a:solidFill>
            <a:prstDash val="solid"/>
            <a:round/>
            <a:headEnd type="none" w="sm" len="sm"/>
            <a:tailEnd type="none" w="sm" len="sm"/>
          </a:ln>
        </p:spPr>
        <p:txBody>
          <a:bodyPr spcFirstLastPara="1" wrap="square" lIns="48975" tIns="24475" rIns="48975" bIns="24475" anchor="t" anchorCtr="0">
            <a:spAutoFit/>
          </a:bodyPr>
          <a:lstStyle/>
          <a:p>
            <a:pPr marL="0" marR="0" lvl="0" indent="0" algn="ctr" rtl="0">
              <a:spcBef>
                <a:spcPts val="0"/>
              </a:spcBef>
              <a:spcAft>
                <a:spcPts val="0"/>
              </a:spcAft>
              <a:buNone/>
            </a:pPr>
            <a:r>
              <a:rPr lang="en" sz="1000">
                <a:solidFill>
                  <a:schemeClr val="lt1"/>
                </a:solidFill>
                <a:latin typeface="Calibri"/>
                <a:ea typeface="Calibri"/>
                <a:cs typeface="Calibri"/>
                <a:sym typeface="Calibri"/>
              </a:rPr>
              <a:t>1. </a:t>
            </a:r>
            <a:r>
              <a:rPr lang="en" sz="1000">
                <a:solidFill>
                  <a:schemeClr val="dk1"/>
                </a:solidFill>
                <a:latin typeface="Calibri"/>
                <a:ea typeface="Calibri"/>
                <a:cs typeface="Calibri"/>
                <a:sym typeface="Calibri"/>
              </a:rPr>
              <a:t>Parse Into LLVM AST</a:t>
            </a:r>
            <a:endParaRPr sz="800"/>
          </a:p>
        </p:txBody>
      </p:sp>
      <p:sp>
        <p:nvSpPr>
          <p:cNvPr id="518" name="Google Shape;518;p49"/>
          <p:cNvSpPr txBox="1"/>
          <p:nvPr/>
        </p:nvSpPr>
        <p:spPr>
          <a:xfrm>
            <a:off x="4355860" y="419470"/>
            <a:ext cx="1525800" cy="357300"/>
          </a:xfrm>
          <a:prstGeom prst="rect">
            <a:avLst/>
          </a:prstGeom>
          <a:noFill/>
          <a:ln w="12700" cap="flat" cmpd="sng">
            <a:solidFill>
              <a:schemeClr val="dk1"/>
            </a:solidFill>
            <a:prstDash val="solid"/>
            <a:round/>
            <a:headEnd type="none" w="sm" len="sm"/>
            <a:tailEnd type="none" w="sm" len="sm"/>
          </a:ln>
        </p:spPr>
        <p:txBody>
          <a:bodyPr spcFirstLastPara="1" wrap="square" lIns="48975" tIns="24475" rIns="48975" bIns="24475" anchor="t" anchorCtr="0">
            <a:spAutoFit/>
          </a:bodyPr>
          <a:lstStyle/>
          <a:p>
            <a:pPr marL="0" marR="0" lvl="0" indent="0" algn="ctr" rtl="0">
              <a:spcBef>
                <a:spcPts val="0"/>
              </a:spcBef>
              <a:spcAft>
                <a:spcPts val="0"/>
              </a:spcAft>
              <a:buNone/>
            </a:pPr>
            <a:r>
              <a:rPr lang="en" sz="1000">
                <a:solidFill>
                  <a:schemeClr val="dk1"/>
                </a:solidFill>
                <a:latin typeface="Calibri"/>
                <a:ea typeface="Calibri"/>
                <a:cs typeface="Calibri"/>
                <a:sym typeface="Calibri"/>
              </a:rPr>
              <a:t>2. Traverse AST for Function Calls in Loops</a:t>
            </a:r>
            <a:endParaRPr sz="800"/>
          </a:p>
        </p:txBody>
      </p:sp>
      <p:grpSp>
        <p:nvGrpSpPr>
          <p:cNvPr id="519" name="Google Shape;519;p49"/>
          <p:cNvGrpSpPr/>
          <p:nvPr/>
        </p:nvGrpSpPr>
        <p:grpSpPr>
          <a:xfrm>
            <a:off x="4182095" y="1033610"/>
            <a:ext cx="1875897" cy="1655743"/>
            <a:chOff x="6638177" y="3827629"/>
            <a:chExt cx="2894009" cy="2207657"/>
          </a:xfrm>
        </p:grpSpPr>
        <p:cxnSp>
          <p:nvCxnSpPr>
            <p:cNvPr id="520" name="Google Shape;520;p49"/>
            <p:cNvCxnSpPr>
              <a:stCxn id="521" idx="2"/>
              <a:endCxn id="522" idx="0"/>
            </p:cNvCxnSpPr>
            <p:nvPr/>
          </p:nvCxnSpPr>
          <p:spPr>
            <a:xfrm flipH="1">
              <a:off x="7121012" y="4091948"/>
              <a:ext cx="707400" cy="396900"/>
            </a:xfrm>
            <a:prstGeom prst="straightConnector1">
              <a:avLst/>
            </a:prstGeom>
            <a:noFill/>
            <a:ln w="9525" cap="flat" cmpd="sng">
              <a:solidFill>
                <a:schemeClr val="dk1"/>
              </a:solidFill>
              <a:prstDash val="solid"/>
              <a:miter lim="800000"/>
              <a:headEnd type="none" w="sm" len="sm"/>
              <a:tailEnd type="none" w="sm" len="sm"/>
            </a:ln>
          </p:spPr>
        </p:cxnSp>
        <p:cxnSp>
          <p:nvCxnSpPr>
            <p:cNvPr id="523" name="Google Shape;523;p49"/>
            <p:cNvCxnSpPr>
              <a:stCxn id="521" idx="2"/>
              <a:endCxn id="524" idx="0"/>
            </p:cNvCxnSpPr>
            <p:nvPr/>
          </p:nvCxnSpPr>
          <p:spPr>
            <a:xfrm>
              <a:off x="7828412" y="4091948"/>
              <a:ext cx="451200" cy="396900"/>
            </a:xfrm>
            <a:prstGeom prst="straightConnector1">
              <a:avLst/>
            </a:prstGeom>
            <a:noFill/>
            <a:ln w="9525" cap="flat" cmpd="sng">
              <a:solidFill>
                <a:schemeClr val="dk1"/>
              </a:solidFill>
              <a:prstDash val="solid"/>
              <a:miter lim="800000"/>
              <a:headEnd type="none" w="sm" len="sm"/>
              <a:tailEnd type="none" w="sm" len="sm"/>
            </a:ln>
          </p:spPr>
        </p:cxnSp>
        <p:cxnSp>
          <p:nvCxnSpPr>
            <p:cNvPr id="525" name="Google Shape;525;p49"/>
            <p:cNvCxnSpPr>
              <a:stCxn id="524" idx="2"/>
              <a:endCxn id="526" idx="0"/>
            </p:cNvCxnSpPr>
            <p:nvPr/>
          </p:nvCxnSpPr>
          <p:spPr>
            <a:xfrm>
              <a:off x="8279693" y="4749173"/>
              <a:ext cx="237900" cy="391800"/>
            </a:xfrm>
            <a:prstGeom prst="straightConnector1">
              <a:avLst/>
            </a:prstGeom>
            <a:noFill/>
            <a:ln w="9525" cap="flat" cmpd="sng">
              <a:solidFill>
                <a:schemeClr val="dk1"/>
              </a:solidFill>
              <a:prstDash val="solid"/>
              <a:miter lim="800000"/>
              <a:headEnd type="none" w="sm" len="sm"/>
              <a:tailEnd type="none" w="sm" len="sm"/>
            </a:ln>
          </p:spPr>
        </p:cxnSp>
        <p:sp>
          <p:nvSpPr>
            <p:cNvPr id="521" name="Google Shape;521;p49"/>
            <p:cNvSpPr/>
            <p:nvPr/>
          </p:nvSpPr>
          <p:spPr>
            <a:xfrm>
              <a:off x="7233793" y="3827629"/>
              <a:ext cx="1189238" cy="26431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Func_Decl</a:t>
              </a:r>
              <a:endParaRPr sz="1000">
                <a:solidFill>
                  <a:schemeClr val="dk1"/>
                </a:solidFill>
                <a:latin typeface="Calibri"/>
                <a:ea typeface="Calibri"/>
                <a:cs typeface="Calibri"/>
                <a:sym typeface="Calibri"/>
              </a:endParaRPr>
            </a:p>
          </p:txBody>
        </p:sp>
        <p:sp>
          <p:nvSpPr>
            <p:cNvPr id="522" name="Google Shape;522;p49"/>
            <p:cNvSpPr/>
            <p:nvPr/>
          </p:nvSpPr>
          <p:spPr>
            <a:xfrm>
              <a:off x="6638177" y="4488747"/>
              <a:ext cx="965556" cy="26432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Var_Decl</a:t>
              </a:r>
              <a:endParaRPr sz="900">
                <a:solidFill>
                  <a:schemeClr val="dk1"/>
                </a:solidFill>
                <a:latin typeface="Calibri"/>
                <a:ea typeface="Calibri"/>
                <a:cs typeface="Calibri"/>
                <a:sym typeface="Calibri"/>
              </a:endParaRPr>
            </a:p>
          </p:txBody>
        </p:sp>
        <p:sp>
          <p:nvSpPr>
            <p:cNvPr id="524" name="Google Shape;524;p49"/>
            <p:cNvSpPr/>
            <p:nvPr/>
          </p:nvSpPr>
          <p:spPr>
            <a:xfrm>
              <a:off x="7736331" y="4488747"/>
              <a:ext cx="1086723" cy="26042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For_Stmt</a:t>
              </a:r>
              <a:endParaRPr sz="900">
                <a:solidFill>
                  <a:schemeClr val="dk1"/>
                </a:solidFill>
                <a:latin typeface="Calibri"/>
                <a:ea typeface="Calibri"/>
                <a:cs typeface="Calibri"/>
                <a:sym typeface="Calibri"/>
              </a:endParaRPr>
            </a:p>
          </p:txBody>
        </p:sp>
        <p:sp>
          <p:nvSpPr>
            <p:cNvPr id="527" name="Google Shape;527;p49"/>
            <p:cNvSpPr/>
            <p:nvPr/>
          </p:nvSpPr>
          <p:spPr>
            <a:xfrm>
              <a:off x="6968119" y="5772913"/>
              <a:ext cx="1454912" cy="26042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Call_Expr_Stmt</a:t>
              </a:r>
              <a:endParaRPr sz="900">
                <a:solidFill>
                  <a:schemeClr val="dk1"/>
                </a:solidFill>
                <a:latin typeface="Calibri"/>
                <a:ea typeface="Calibri"/>
                <a:cs typeface="Calibri"/>
                <a:sym typeface="Calibri"/>
              </a:endParaRPr>
            </a:p>
          </p:txBody>
        </p:sp>
        <p:sp>
          <p:nvSpPr>
            <p:cNvPr id="526" name="Google Shape;526;p49"/>
            <p:cNvSpPr/>
            <p:nvPr/>
          </p:nvSpPr>
          <p:spPr>
            <a:xfrm>
              <a:off x="7974166" y="5141032"/>
              <a:ext cx="1086723" cy="26042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If_Stmt</a:t>
              </a:r>
              <a:endParaRPr sz="900">
                <a:solidFill>
                  <a:schemeClr val="dk1"/>
                </a:solidFill>
                <a:latin typeface="Calibri"/>
                <a:ea typeface="Calibri"/>
                <a:cs typeface="Calibri"/>
                <a:sym typeface="Calibri"/>
              </a:endParaRPr>
            </a:p>
          </p:txBody>
        </p:sp>
        <p:cxnSp>
          <p:nvCxnSpPr>
            <p:cNvPr id="528" name="Google Shape;528;p49"/>
            <p:cNvCxnSpPr>
              <a:stCxn id="526" idx="2"/>
              <a:endCxn id="527" idx="0"/>
            </p:cNvCxnSpPr>
            <p:nvPr/>
          </p:nvCxnSpPr>
          <p:spPr>
            <a:xfrm flipH="1">
              <a:off x="7695528" y="5401458"/>
              <a:ext cx="822000" cy="371400"/>
            </a:xfrm>
            <a:prstGeom prst="straightConnector1">
              <a:avLst/>
            </a:prstGeom>
            <a:noFill/>
            <a:ln w="9525" cap="flat" cmpd="sng">
              <a:solidFill>
                <a:schemeClr val="dk1"/>
              </a:solidFill>
              <a:prstDash val="solid"/>
              <a:miter lim="800000"/>
              <a:headEnd type="none" w="sm" len="sm"/>
              <a:tailEnd type="none" w="sm" len="sm"/>
            </a:ln>
          </p:spPr>
        </p:cxnSp>
        <p:sp>
          <p:nvSpPr>
            <p:cNvPr id="529" name="Google Shape;529;p49"/>
            <p:cNvSpPr/>
            <p:nvPr/>
          </p:nvSpPr>
          <p:spPr>
            <a:xfrm>
              <a:off x="8566630" y="5770966"/>
              <a:ext cx="965556" cy="26432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Var_Decl</a:t>
              </a:r>
              <a:endParaRPr sz="900">
                <a:solidFill>
                  <a:schemeClr val="dk1"/>
                </a:solidFill>
                <a:latin typeface="Calibri"/>
                <a:ea typeface="Calibri"/>
                <a:cs typeface="Calibri"/>
                <a:sym typeface="Calibri"/>
              </a:endParaRPr>
            </a:p>
          </p:txBody>
        </p:sp>
        <p:cxnSp>
          <p:nvCxnSpPr>
            <p:cNvPr id="530" name="Google Shape;530;p49"/>
            <p:cNvCxnSpPr>
              <a:stCxn id="526" idx="2"/>
              <a:endCxn id="529" idx="0"/>
            </p:cNvCxnSpPr>
            <p:nvPr/>
          </p:nvCxnSpPr>
          <p:spPr>
            <a:xfrm>
              <a:off x="8517528" y="5401458"/>
              <a:ext cx="531900" cy="369600"/>
            </a:xfrm>
            <a:prstGeom prst="straightConnector1">
              <a:avLst/>
            </a:prstGeom>
            <a:noFill/>
            <a:ln w="9525" cap="flat" cmpd="sng">
              <a:solidFill>
                <a:schemeClr val="dk1"/>
              </a:solidFill>
              <a:prstDash val="solid"/>
              <a:miter lim="800000"/>
              <a:headEnd type="none" w="sm" len="sm"/>
              <a:tailEnd type="none" w="sm" len="sm"/>
            </a:ln>
          </p:spPr>
        </p:cxnSp>
      </p:grpSp>
      <p:cxnSp>
        <p:nvCxnSpPr>
          <p:cNvPr id="531" name="Google Shape;531;p49"/>
          <p:cNvCxnSpPr/>
          <p:nvPr/>
        </p:nvCxnSpPr>
        <p:spPr>
          <a:xfrm>
            <a:off x="3894968" y="511075"/>
            <a:ext cx="0" cy="2148600"/>
          </a:xfrm>
          <a:prstGeom prst="straightConnector1">
            <a:avLst/>
          </a:prstGeom>
          <a:noFill/>
          <a:ln w="9525" cap="flat" cmpd="sng">
            <a:solidFill>
              <a:srgbClr val="DBDBDB"/>
            </a:solidFill>
            <a:prstDash val="solid"/>
            <a:miter lim="800000"/>
            <a:headEnd type="none" w="sm" len="sm"/>
            <a:tailEnd type="none" w="sm" len="sm"/>
          </a:ln>
        </p:spPr>
      </p:cxnSp>
      <p:cxnSp>
        <p:nvCxnSpPr>
          <p:cNvPr id="532" name="Google Shape;532;p49"/>
          <p:cNvCxnSpPr/>
          <p:nvPr/>
        </p:nvCxnSpPr>
        <p:spPr>
          <a:xfrm>
            <a:off x="5054650" y="1267175"/>
            <a:ext cx="191100" cy="177900"/>
          </a:xfrm>
          <a:prstGeom prst="straightConnector1">
            <a:avLst/>
          </a:prstGeom>
          <a:noFill/>
          <a:ln w="19050" cap="flat" cmpd="sng">
            <a:solidFill>
              <a:srgbClr val="FF0000"/>
            </a:solidFill>
            <a:prstDash val="solid"/>
            <a:miter lim="800000"/>
            <a:headEnd type="none" w="sm" len="sm"/>
            <a:tailEnd type="triangle" w="med" len="med"/>
          </a:ln>
        </p:spPr>
      </p:cxnSp>
      <p:cxnSp>
        <p:nvCxnSpPr>
          <p:cNvPr id="533" name="Google Shape;533;p49"/>
          <p:cNvCxnSpPr/>
          <p:nvPr/>
        </p:nvCxnSpPr>
        <p:spPr>
          <a:xfrm>
            <a:off x="5358600" y="1828275"/>
            <a:ext cx="168300" cy="159000"/>
          </a:xfrm>
          <a:prstGeom prst="straightConnector1">
            <a:avLst/>
          </a:prstGeom>
          <a:noFill/>
          <a:ln w="19050" cap="flat" cmpd="sng">
            <a:solidFill>
              <a:srgbClr val="FF0000"/>
            </a:solidFill>
            <a:prstDash val="solid"/>
            <a:miter lim="800000"/>
            <a:headEnd type="none" w="sm" len="sm"/>
            <a:tailEnd type="triangle" w="med" len="med"/>
          </a:ln>
        </p:spPr>
      </p:cxnSp>
      <p:cxnSp>
        <p:nvCxnSpPr>
          <p:cNvPr id="534" name="Google Shape;534;p49"/>
          <p:cNvCxnSpPr/>
          <p:nvPr/>
        </p:nvCxnSpPr>
        <p:spPr>
          <a:xfrm>
            <a:off x="5562950" y="2258828"/>
            <a:ext cx="244500" cy="163200"/>
          </a:xfrm>
          <a:prstGeom prst="straightConnector1">
            <a:avLst/>
          </a:prstGeom>
          <a:noFill/>
          <a:ln w="19050" cap="flat" cmpd="sng">
            <a:solidFill>
              <a:srgbClr val="FF0000"/>
            </a:solidFill>
            <a:prstDash val="solid"/>
            <a:miter lim="800000"/>
            <a:headEnd type="none" w="sm" len="sm"/>
            <a:tailEnd type="triangle" w="med" len="med"/>
          </a:ln>
        </p:spPr>
      </p:cxnSp>
      <p:cxnSp>
        <p:nvCxnSpPr>
          <p:cNvPr id="535" name="Google Shape;535;p49"/>
          <p:cNvCxnSpPr/>
          <p:nvPr/>
        </p:nvCxnSpPr>
        <p:spPr>
          <a:xfrm flipH="1">
            <a:off x="4951823" y="2261564"/>
            <a:ext cx="246600" cy="127800"/>
          </a:xfrm>
          <a:prstGeom prst="straightConnector1">
            <a:avLst/>
          </a:prstGeom>
          <a:noFill/>
          <a:ln w="19050" cap="flat" cmpd="sng">
            <a:solidFill>
              <a:srgbClr val="FF0000"/>
            </a:solidFill>
            <a:prstDash val="solid"/>
            <a:miter lim="800000"/>
            <a:headEnd type="none" w="sm" len="sm"/>
            <a:tailEnd type="triangle" w="med" len="med"/>
          </a:ln>
        </p:spPr>
      </p:cxnSp>
      <p:cxnSp>
        <p:nvCxnSpPr>
          <p:cNvPr id="536" name="Google Shape;536;p49"/>
          <p:cNvCxnSpPr/>
          <p:nvPr/>
        </p:nvCxnSpPr>
        <p:spPr>
          <a:xfrm flipH="1">
            <a:off x="4526275" y="1243800"/>
            <a:ext cx="271200" cy="191700"/>
          </a:xfrm>
          <a:prstGeom prst="straightConnector1">
            <a:avLst/>
          </a:prstGeom>
          <a:noFill/>
          <a:ln w="19050" cap="flat" cmpd="sng">
            <a:solidFill>
              <a:srgbClr val="FF0000"/>
            </a:solidFill>
            <a:prstDash val="solid"/>
            <a:miter lim="800000"/>
            <a:headEnd type="none" w="sm" len="sm"/>
            <a:tailEnd type="triangle" w="med" len="med"/>
          </a:ln>
        </p:spPr>
      </p:cxnSp>
      <p:sp>
        <p:nvSpPr>
          <p:cNvPr id="537" name="Google Shape;537;p49"/>
          <p:cNvSpPr/>
          <p:nvPr/>
        </p:nvSpPr>
        <p:spPr>
          <a:xfrm>
            <a:off x="4858132" y="1485496"/>
            <a:ext cx="775500" cy="293400"/>
          </a:xfrm>
          <a:prstGeom prst="rect">
            <a:avLst/>
          </a:prstGeom>
          <a:noFill/>
          <a:ln w="28575" cap="flat" cmpd="sng">
            <a:solidFill>
              <a:srgbClr val="FF0000"/>
            </a:solidFill>
            <a:prstDash val="dash"/>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dk1"/>
              </a:solidFill>
              <a:latin typeface="Calibri"/>
              <a:ea typeface="Calibri"/>
              <a:cs typeface="Calibri"/>
              <a:sym typeface="Calibri"/>
            </a:endParaRPr>
          </a:p>
        </p:txBody>
      </p:sp>
      <p:sp>
        <p:nvSpPr>
          <p:cNvPr id="538" name="Google Shape;538;p49"/>
          <p:cNvSpPr/>
          <p:nvPr/>
        </p:nvSpPr>
        <p:spPr>
          <a:xfrm>
            <a:off x="4358123" y="2453564"/>
            <a:ext cx="1001400" cy="293400"/>
          </a:xfrm>
          <a:prstGeom prst="rect">
            <a:avLst/>
          </a:prstGeom>
          <a:noFill/>
          <a:ln w="28575" cap="flat" cmpd="sng">
            <a:solidFill>
              <a:srgbClr val="FF0000"/>
            </a:solidFill>
            <a:prstDash val="dash"/>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dk1"/>
              </a:solidFill>
              <a:latin typeface="Calibri"/>
              <a:ea typeface="Calibri"/>
              <a:cs typeface="Calibri"/>
              <a:sym typeface="Calibri"/>
            </a:endParaRPr>
          </a:p>
        </p:txBody>
      </p:sp>
      <p:grpSp>
        <p:nvGrpSpPr>
          <p:cNvPr id="539" name="Google Shape;539;p49"/>
          <p:cNvGrpSpPr/>
          <p:nvPr/>
        </p:nvGrpSpPr>
        <p:grpSpPr>
          <a:xfrm>
            <a:off x="1828182" y="1032150"/>
            <a:ext cx="1875897" cy="1655743"/>
            <a:chOff x="6638177" y="3827629"/>
            <a:chExt cx="2894009" cy="2207657"/>
          </a:xfrm>
        </p:grpSpPr>
        <p:cxnSp>
          <p:nvCxnSpPr>
            <p:cNvPr id="540" name="Google Shape;540;p49"/>
            <p:cNvCxnSpPr>
              <a:stCxn id="541" idx="2"/>
              <a:endCxn id="542" idx="0"/>
            </p:cNvCxnSpPr>
            <p:nvPr/>
          </p:nvCxnSpPr>
          <p:spPr>
            <a:xfrm flipH="1">
              <a:off x="7121012" y="4091948"/>
              <a:ext cx="707400" cy="396900"/>
            </a:xfrm>
            <a:prstGeom prst="straightConnector1">
              <a:avLst/>
            </a:prstGeom>
            <a:noFill/>
            <a:ln w="9525" cap="flat" cmpd="sng">
              <a:solidFill>
                <a:schemeClr val="dk1"/>
              </a:solidFill>
              <a:prstDash val="solid"/>
              <a:miter lim="800000"/>
              <a:headEnd type="none" w="sm" len="sm"/>
              <a:tailEnd type="none" w="sm" len="sm"/>
            </a:ln>
          </p:spPr>
        </p:cxnSp>
        <p:cxnSp>
          <p:nvCxnSpPr>
            <p:cNvPr id="543" name="Google Shape;543;p49"/>
            <p:cNvCxnSpPr>
              <a:stCxn id="541" idx="2"/>
              <a:endCxn id="544" idx="0"/>
            </p:cNvCxnSpPr>
            <p:nvPr/>
          </p:nvCxnSpPr>
          <p:spPr>
            <a:xfrm>
              <a:off x="7828412" y="4091948"/>
              <a:ext cx="451200" cy="396900"/>
            </a:xfrm>
            <a:prstGeom prst="straightConnector1">
              <a:avLst/>
            </a:prstGeom>
            <a:noFill/>
            <a:ln w="9525" cap="flat" cmpd="sng">
              <a:solidFill>
                <a:schemeClr val="dk1"/>
              </a:solidFill>
              <a:prstDash val="solid"/>
              <a:miter lim="800000"/>
              <a:headEnd type="none" w="sm" len="sm"/>
              <a:tailEnd type="none" w="sm" len="sm"/>
            </a:ln>
          </p:spPr>
        </p:cxnSp>
        <p:cxnSp>
          <p:nvCxnSpPr>
            <p:cNvPr id="545" name="Google Shape;545;p49"/>
            <p:cNvCxnSpPr>
              <a:stCxn id="544" idx="2"/>
              <a:endCxn id="546" idx="0"/>
            </p:cNvCxnSpPr>
            <p:nvPr/>
          </p:nvCxnSpPr>
          <p:spPr>
            <a:xfrm>
              <a:off x="8279693" y="4749173"/>
              <a:ext cx="237900" cy="391800"/>
            </a:xfrm>
            <a:prstGeom prst="straightConnector1">
              <a:avLst/>
            </a:prstGeom>
            <a:noFill/>
            <a:ln w="9525" cap="flat" cmpd="sng">
              <a:solidFill>
                <a:schemeClr val="dk1"/>
              </a:solidFill>
              <a:prstDash val="solid"/>
              <a:miter lim="800000"/>
              <a:headEnd type="none" w="sm" len="sm"/>
              <a:tailEnd type="none" w="sm" len="sm"/>
            </a:ln>
          </p:spPr>
        </p:cxnSp>
        <p:sp>
          <p:nvSpPr>
            <p:cNvPr id="541" name="Google Shape;541;p49"/>
            <p:cNvSpPr/>
            <p:nvPr/>
          </p:nvSpPr>
          <p:spPr>
            <a:xfrm>
              <a:off x="7233793" y="3827629"/>
              <a:ext cx="1189238" cy="26431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Func_Decl</a:t>
              </a:r>
              <a:endParaRPr sz="1000">
                <a:solidFill>
                  <a:schemeClr val="dk1"/>
                </a:solidFill>
                <a:latin typeface="Calibri"/>
                <a:ea typeface="Calibri"/>
                <a:cs typeface="Calibri"/>
                <a:sym typeface="Calibri"/>
              </a:endParaRPr>
            </a:p>
          </p:txBody>
        </p:sp>
        <p:sp>
          <p:nvSpPr>
            <p:cNvPr id="542" name="Google Shape;542;p49"/>
            <p:cNvSpPr/>
            <p:nvPr/>
          </p:nvSpPr>
          <p:spPr>
            <a:xfrm>
              <a:off x="6638177" y="4488747"/>
              <a:ext cx="965556" cy="26432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Var_Decl</a:t>
              </a:r>
              <a:endParaRPr sz="900">
                <a:solidFill>
                  <a:schemeClr val="dk1"/>
                </a:solidFill>
                <a:latin typeface="Calibri"/>
                <a:ea typeface="Calibri"/>
                <a:cs typeface="Calibri"/>
                <a:sym typeface="Calibri"/>
              </a:endParaRPr>
            </a:p>
          </p:txBody>
        </p:sp>
        <p:sp>
          <p:nvSpPr>
            <p:cNvPr id="544" name="Google Shape;544;p49"/>
            <p:cNvSpPr/>
            <p:nvPr/>
          </p:nvSpPr>
          <p:spPr>
            <a:xfrm>
              <a:off x="7736331" y="4488747"/>
              <a:ext cx="1086723" cy="26042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For_Stmt</a:t>
              </a:r>
              <a:endParaRPr sz="900">
                <a:solidFill>
                  <a:schemeClr val="dk1"/>
                </a:solidFill>
                <a:latin typeface="Calibri"/>
                <a:ea typeface="Calibri"/>
                <a:cs typeface="Calibri"/>
                <a:sym typeface="Calibri"/>
              </a:endParaRPr>
            </a:p>
          </p:txBody>
        </p:sp>
        <p:sp>
          <p:nvSpPr>
            <p:cNvPr id="547" name="Google Shape;547;p49"/>
            <p:cNvSpPr/>
            <p:nvPr/>
          </p:nvSpPr>
          <p:spPr>
            <a:xfrm>
              <a:off x="6968119" y="5772913"/>
              <a:ext cx="1454912" cy="26042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Call_Expr_Stmt</a:t>
              </a:r>
              <a:endParaRPr sz="900">
                <a:solidFill>
                  <a:schemeClr val="dk1"/>
                </a:solidFill>
                <a:latin typeface="Calibri"/>
                <a:ea typeface="Calibri"/>
                <a:cs typeface="Calibri"/>
                <a:sym typeface="Calibri"/>
              </a:endParaRPr>
            </a:p>
          </p:txBody>
        </p:sp>
        <p:sp>
          <p:nvSpPr>
            <p:cNvPr id="546" name="Google Shape;546;p49"/>
            <p:cNvSpPr/>
            <p:nvPr/>
          </p:nvSpPr>
          <p:spPr>
            <a:xfrm>
              <a:off x="7974166" y="5141032"/>
              <a:ext cx="1086723" cy="26042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If_Stmt</a:t>
              </a:r>
              <a:endParaRPr sz="900">
                <a:solidFill>
                  <a:schemeClr val="dk1"/>
                </a:solidFill>
                <a:latin typeface="Calibri"/>
                <a:ea typeface="Calibri"/>
                <a:cs typeface="Calibri"/>
                <a:sym typeface="Calibri"/>
              </a:endParaRPr>
            </a:p>
          </p:txBody>
        </p:sp>
        <p:cxnSp>
          <p:nvCxnSpPr>
            <p:cNvPr id="548" name="Google Shape;548;p49"/>
            <p:cNvCxnSpPr>
              <a:stCxn id="546" idx="2"/>
              <a:endCxn id="547" idx="0"/>
            </p:cNvCxnSpPr>
            <p:nvPr/>
          </p:nvCxnSpPr>
          <p:spPr>
            <a:xfrm flipH="1">
              <a:off x="7695528" y="5401458"/>
              <a:ext cx="822000" cy="371400"/>
            </a:xfrm>
            <a:prstGeom prst="straightConnector1">
              <a:avLst/>
            </a:prstGeom>
            <a:noFill/>
            <a:ln w="9525" cap="flat" cmpd="sng">
              <a:solidFill>
                <a:schemeClr val="dk1"/>
              </a:solidFill>
              <a:prstDash val="solid"/>
              <a:miter lim="800000"/>
              <a:headEnd type="none" w="sm" len="sm"/>
              <a:tailEnd type="none" w="sm" len="sm"/>
            </a:ln>
          </p:spPr>
        </p:cxnSp>
        <p:sp>
          <p:nvSpPr>
            <p:cNvPr id="549" name="Google Shape;549;p49"/>
            <p:cNvSpPr/>
            <p:nvPr/>
          </p:nvSpPr>
          <p:spPr>
            <a:xfrm>
              <a:off x="8566630" y="5770966"/>
              <a:ext cx="965556" cy="26432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Var_Decl</a:t>
              </a:r>
              <a:endParaRPr sz="900">
                <a:solidFill>
                  <a:schemeClr val="dk1"/>
                </a:solidFill>
                <a:latin typeface="Calibri"/>
                <a:ea typeface="Calibri"/>
                <a:cs typeface="Calibri"/>
                <a:sym typeface="Calibri"/>
              </a:endParaRPr>
            </a:p>
          </p:txBody>
        </p:sp>
        <p:cxnSp>
          <p:nvCxnSpPr>
            <p:cNvPr id="550" name="Google Shape;550;p49"/>
            <p:cNvCxnSpPr>
              <a:stCxn id="546" idx="2"/>
              <a:endCxn id="549" idx="0"/>
            </p:cNvCxnSpPr>
            <p:nvPr/>
          </p:nvCxnSpPr>
          <p:spPr>
            <a:xfrm>
              <a:off x="8517528" y="5401458"/>
              <a:ext cx="531900" cy="369600"/>
            </a:xfrm>
            <a:prstGeom prst="straightConnector1">
              <a:avLst/>
            </a:prstGeom>
            <a:noFill/>
            <a:ln w="9525" cap="flat" cmpd="sng">
              <a:solidFill>
                <a:schemeClr val="dk1"/>
              </a:solidFill>
              <a:prstDash val="solid"/>
              <a:miter lim="800000"/>
              <a:headEnd type="none" w="sm" len="sm"/>
              <a:tailEnd type="none" w="sm" len="sm"/>
            </a:ln>
          </p:spPr>
        </p:cxnSp>
      </p:grpSp>
      <p:cxnSp>
        <p:nvCxnSpPr>
          <p:cNvPr id="551" name="Google Shape;551;p49"/>
          <p:cNvCxnSpPr/>
          <p:nvPr/>
        </p:nvCxnSpPr>
        <p:spPr>
          <a:xfrm>
            <a:off x="6288226" y="511075"/>
            <a:ext cx="0" cy="2148600"/>
          </a:xfrm>
          <a:prstGeom prst="straightConnector1">
            <a:avLst/>
          </a:prstGeom>
          <a:noFill/>
          <a:ln w="9525" cap="flat" cmpd="sng">
            <a:solidFill>
              <a:srgbClr val="DBDBDB"/>
            </a:solidFill>
            <a:prstDash val="solid"/>
            <a:miter lim="800000"/>
            <a:headEnd type="none" w="sm" len="sm"/>
            <a:tailEnd type="none" w="sm" len="sm"/>
          </a:ln>
        </p:spPr>
      </p:cxnSp>
      <p:sp>
        <p:nvSpPr>
          <p:cNvPr id="552" name="Google Shape;552;p49"/>
          <p:cNvSpPr txBox="1"/>
          <p:nvPr/>
        </p:nvSpPr>
        <p:spPr>
          <a:xfrm>
            <a:off x="6406365" y="420627"/>
            <a:ext cx="1525800" cy="357300"/>
          </a:xfrm>
          <a:prstGeom prst="rect">
            <a:avLst/>
          </a:prstGeom>
          <a:noFill/>
          <a:ln w="12700" cap="flat" cmpd="sng">
            <a:solidFill>
              <a:schemeClr val="dk1"/>
            </a:solidFill>
            <a:prstDash val="solid"/>
            <a:round/>
            <a:headEnd type="none" w="sm" len="sm"/>
            <a:tailEnd type="none" w="sm" len="sm"/>
          </a:ln>
        </p:spPr>
        <p:txBody>
          <a:bodyPr spcFirstLastPara="1" wrap="square" lIns="48975" tIns="24475" rIns="48975" bIns="24475" anchor="t" anchorCtr="0">
            <a:spAutoFit/>
          </a:bodyPr>
          <a:lstStyle/>
          <a:p>
            <a:pPr marL="0" marR="0" lvl="0" indent="0" algn="ctr" rtl="0">
              <a:spcBef>
                <a:spcPts val="0"/>
              </a:spcBef>
              <a:spcAft>
                <a:spcPts val="0"/>
              </a:spcAft>
              <a:buNone/>
            </a:pPr>
            <a:r>
              <a:rPr lang="en" sz="1000">
                <a:solidFill>
                  <a:schemeClr val="dk1"/>
                </a:solidFill>
                <a:latin typeface="Calibri"/>
                <a:ea typeface="Calibri"/>
                <a:cs typeface="Calibri"/>
                <a:sym typeface="Calibri"/>
              </a:rPr>
              <a:t>3. Output List of Identified Function Names</a:t>
            </a:r>
            <a:endParaRPr sz="800"/>
          </a:p>
        </p:txBody>
      </p:sp>
      <p:sp>
        <p:nvSpPr>
          <p:cNvPr id="553" name="Google Shape;553;p49"/>
          <p:cNvSpPr/>
          <p:nvPr/>
        </p:nvSpPr>
        <p:spPr>
          <a:xfrm>
            <a:off x="6752686" y="1445187"/>
            <a:ext cx="726900" cy="729600"/>
          </a:xfrm>
          <a:prstGeom prst="verticalScroll">
            <a:avLst>
              <a:gd name="adj" fmla="val 11569"/>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dk1"/>
              </a:solidFill>
              <a:latin typeface="Calibri"/>
              <a:ea typeface="Calibri"/>
              <a:cs typeface="Calibri"/>
              <a:sym typeface="Calibri"/>
            </a:endParaRPr>
          </a:p>
        </p:txBody>
      </p:sp>
      <p:sp>
        <p:nvSpPr>
          <p:cNvPr id="554" name="Google Shape;554;p49"/>
          <p:cNvSpPr txBox="1"/>
          <p:nvPr/>
        </p:nvSpPr>
        <p:spPr>
          <a:xfrm>
            <a:off x="6866921" y="1499621"/>
            <a:ext cx="576600" cy="5112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1000">
                <a:solidFill>
                  <a:schemeClr val="dk1"/>
                </a:solidFill>
                <a:latin typeface="Calibri"/>
                <a:ea typeface="Calibri"/>
                <a:cs typeface="Calibri"/>
                <a:sym typeface="Calibri"/>
              </a:rPr>
              <a:t>FuncA</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 sz="1000">
                <a:solidFill>
                  <a:schemeClr val="dk1"/>
                </a:solidFill>
                <a:latin typeface="Calibri"/>
                <a:ea typeface="Calibri"/>
                <a:cs typeface="Calibri"/>
                <a:sym typeface="Calibri"/>
              </a:rPr>
              <a:t>FuncB</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 sz="1000">
                <a:solidFill>
                  <a:schemeClr val="dk1"/>
                </a:solidFill>
                <a:latin typeface="Calibri"/>
                <a:ea typeface="Calibri"/>
                <a:cs typeface="Calibri"/>
                <a:sym typeface="Calibri"/>
              </a:rPr>
              <a:t>…</a:t>
            </a:r>
            <a:endParaRPr sz="800"/>
          </a:p>
        </p:txBody>
      </p:sp>
      <p:cxnSp>
        <p:nvCxnSpPr>
          <p:cNvPr id="555" name="Google Shape;555;p49"/>
          <p:cNvCxnSpPr>
            <a:stCxn id="553" idx="2"/>
            <a:endCxn id="512" idx="0"/>
          </p:cNvCxnSpPr>
          <p:nvPr/>
        </p:nvCxnSpPr>
        <p:spPr>
          <a:xfrm rot="5400000">
            <a:off x="5119036" y="2093787"/>
            <a:ext cx="1916100" cy="2078100"/>
          </a:xfrm>
          <a:prstGeom prst="bentConnector3">
            <a:avLst>
              <a:gd name="adj1" fmla="val 43412"/>
            </a:avLst>
          </a:prstGeom>
          <a:noFill/>
          <a:ln w="28575" cap="flat" cmpd="sng">
            <a:solidFill>
              <a:schemeClr val="dk1"/>
            </a:solidFill>
            <a:prstDash val="solid"/>
            <a:miter lim="800000"/>
            <a:headEnd type="none" w="sm" len="sm"/>
            <a:tailEnd type="triangle" w="med" len="med"/>
          </a:ln>
        </p:spPr>
      </p:cxnSp>
      <p:cxnSp>
        <p:nvCxnSpPr>
          <p:cNvPr id="556" name="Google Shape;556;p49"/>
          <p:cNvCxnSpPr>
            <a:stCxn id="506" idx="3"/>
            <a:endCxn id="512" idx="1"/>
          </p:cNvCxnSpPr>
          <p:nvPr/>
        </p:nvCxnSpPr>
        <p:spPr>
          <a:xfrm>
            <a:off x="3002188" y="4263978"/>
            <a:ext cx="1236000" cy="0"/>
          </a:xfrm>
          <a:prstGeom prst="straightConnector1">
            <a:avLst/>
          </a:prstGeom>
          <a:noFill/>
          <a:ln w="9525" cap="flat" cmpd="sng">
            <a:solidFill>
              <a:schemeClr val="dk1"/>
            </a:solidFill>
            <a:prstDash val="solid"/>
            <a:miter lim="800000"/>
            <a:headEnd type="none" w="sm" len="sm"/>
            <a:tailEnd type="triangle" w="med" len="med"/>
          </a:ln>
        </p:spPr>
      </p:cxnSp>
      <p:sp>
        <p:nvSpPr>
          <p:cNvPr id="557" name="Google Shape;557;p49"/>
          <p:cNvSpPr txBox="1"/>
          <p:nvPr/>
        </p:nvSpPr>
        <p:spPr>
          <a:xfrm>
            <a:off x="5176851" y="3113675"/>
            <a:ext cx="1285200" cy="35730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48975" tIns="24475" rIns="48975" bIns="24475" anchor="t" anchorCtr="0">
            <a:spAutoFit/>
          </a:bodyPr>
          <a:lstStyle/>
          <a:p>
            <a:pPr marL="0" marR="0" lvl="0" indent="0" algn="ctr" rtl="0">
              <a:spcBef>
                <a:spcPts val="0"/>
              </a:spcBef>
              <a:spcAft>
                <a:spcPts val="0"/>
              </a:spcAft>
              <a:buNone/>
            </a:pPr>
            <a:r>
              <a:rPr lang="en" sz="1000">
                <a:solidFill>
                  <a:schemeClr val="dk1"/>
                </a:solidFill>
                <a:latin typeface="Calibri"/>
                <a:ea typeface="Calibri"/>
                <a:cs typeface="Calibri"/>
                <a:sym typeface="Calibri"/>
              </a:rPr>
              <a:t>4. Use function list in modified wasm-opt</a:t>
            </a:r>
            <a:endParaRPr sz="800"/>
          </a:p>
        </p:txBody>
      </p:sp>
      <p:sp>
        <p:nvSpPr>
          <p:cNvPr id="558" name="Google Shape;558;p49"/>
          <p:cNvSpPr/>
          <p:nvPr/>
        </p:nvSpPr>
        <p:spPr>
          <a:xfrm>
            <a:off x="2037425" y="445900"/>
            <a:ext cx="159300" cy="147900"/>
          </a:xfrm>
          <a:prstGeom prst="ellipse">
            <a:avLst/>
          </a:prstGeom>
          <a:solidFill>
            <a:schemeClr val="dk1"/>
          </a:solidFill>
          <a:ln w="1905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1000">
                <a:solidFill>
                  <a:schemeClr val="lt1"/>
                </a:solidFill>
                <a:latin typeface="Calibri"/>
                <a:ea typeface="Calibri"/>
                <a:cs typeface="Calibri"/>
                <a:sym typeface="Calibri"/>
              </a:rPr>
              <a:t>1</a:t>
            </a:r>
            <a:endParaRPr sz="800"/>
          </a:p>
        </p:txBody>
      </p:sp>
      <p:sp>
        <p:nvSpPr>
          <p:cNvPr id="559" name="Google Shape;559;p49"/>
          <p:cNvSpPr/>
          <p:nvPr/>
        </p:nvSpPr>
        <p:spPr>
          <a:xfrm>
            <a:off x="4593800" y="445900"/>
            <a:ext cx="143700" cy="147900"/>
          </a:xfrm>
          <a:prstGeom prst="ellipse">
            <a:avLst/>
          </a:prstGeom>
          <a:solidFill>
            <a:schemeClr val="dk1"/>
          </a:solidFill>
          <a:ln w="1905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1000">
                <a:solidFill>
                  <a:schemeClr val="lt1"/>
                </a:solidFill>
                <a:latin typeface="Calibri"/>
                <a:ea typeface="Calibri"/>
                <a:cs typeface="Calibri"/>
                <a:sym typeface="Calibri"/>
              </a:rPr>
              <a:t>2</a:t>
            </a:r>
            <a:endParaRPr sz="800"/>
          </a:p>
        </p:txBody>
      </p:sp>
      <p:sp>
        <p:nvSpPr>
          <p:cNvPr id="560" name="Google Shape;560;p49"/>
          <p:cNvSpPr/>
          <p:nvPr/>
        </p:nvSpPr>
        <p:spPr>
          <a:xfrm>
            <a:off x="6432175" y="464350"/>
            <a:ext cx="166200" cy="147900"/>
          </a:xfrm>
          <a:prstGeom prst="ellipse">
            <a:avLst/>
          </a:prstGeom>
          <a:solidFill>
            <a:schemeClr val="dk1"/>
          </a:solidFill>
          <a:ln w="1905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1000">
                <a:solidFill>
                  <a:schemeClr val="lt1"/>
                </a:solidFill>
                <a:latin typeface="Calibri"/>
                <a:ea typeface="Calibri"/>
                <a:cs typeface="Calibri"/>
                <a:sym typeface="Calibri"/>
              </a:rPr>
              <a:t>3</a:t>
            </a:r>
            <a:endParaRPr sz="800"/>
          </a:p>
        </p:txBody>
      </p:sp>
      <p:sp>
        <p:nvSpPr>
          <p:cNvPr id="561" name="Google Shape;561;p49"/>
          <p:cNvSpPr/>
          <p:nvPr/>
        </p:nvSpPr>
        <p:spPr>
          <a:xfrm>
            <a:off x="5219058" y="3148833"/>
            <a:ext cx="177300" cy="184800"/>
          </a:xfrm>
          <a:prstGeom prst="ellipse">
            <a:avLst/>
          </a:prstGeom>
          <a:solidFill>
            <a:schemeClr val="dk1"/>
          </a:solidFill>
          <a:ln w="1905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1000">
                <a:solidFill>
                  <a:schemeClr val="lt1"/>
                </a:solidFill>
                <a:latin typeface="Calibri"/>
                <a:ea typeface="Calibri"/>
                <a:cs typeface="Calibri"/>
                <a:sym typeface="Calibri"/>
              </a:rPr>
              <a:t>4</a:t>
            </a:r>
            <a:endParaRPr sz="800"/>
          </a:p>
        </p:txBody>
      </p:sp>
      <p:sp>
        <p:nvSpPr>
          <p:cNvPr id="562" name="Google Shape;562;p49"/>
          <p:cNvSpPr/>
          <p:nvPr/>
        </p:nvSpPr>
        <p:spPr>
          <a:xfrm>
            <a:off x="6782987" y="3387672"/>
            <a:ext cx="980100" cy="1511400"/>
          </a:xfrm>
          <a:prstGeom prst="roundRect">
            <a:avLst>
              <a:gd name="adj" fmla="val 9924"/>
            </a:avLst>
          </a:prstGeom>
          <a:solidFill>
            <a:schemeClr val="lt2"/>
          </a:solidFill>
          <a:ln w="9525" cap="flat" cmpd="sng">
            <a:solidFill>
              <a:srgbClr val="EDEDED"/>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b="1">
              <a:solidFill>
                <a:schemeClr val="dk1"/>
              </a:solidFill>
              <a:latin typeface="Tinos"/>
              <a:ea typeface="Tinos"/>
              <a:cs typeface="Tinos"/>
              <a:sym typeface="Tinos"/>
            </a:endParaRPr>
          </a:p>
        </p:txBody>
      </p:sp>
      <p:sp>
        <p:nvSpPr>
          <p:cNvPr id="563" name="Google Shape;563;p49"/>
          <p:cNvSpPr txBox="1"/>
          <p:nvPr/>
        </p:nvSpPr>
        <p:spPr>
          <a:xfrm>
            <a:off x="6845703" y="3404568"/>
            <a:ext cx="777600" cy="2187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1100" b="1">
                <a:solidFill>
                  <a:schemeClr val="dk1"/>
                </a:solidFill>
              </a:rPr>
              <a:t>Output</a:t>
            </a:r>
            <a:endParaRPr sz="1000" b="1">
              <a:solidFill>
                <a:schemeClr val="dk1"/>
              </a:solidFill>
            </a:endParaRPr>
          </a:p>
        </p:txBody>
      </p:sp>
      <p:sp>
        <p:nvSpPr>
          <p:cNvPr id="564" name="Google Shape;564;p49"/>
          <p:cNvSpPr txBox="1"/>
          <p:nvPr/>
        </p:nvSpPr>
        <p:spPr>
          <a:xfrm>
            <a:off x="6782987" y="4275696"/>
            <a:ext cx="980100" cy="3264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900">
                <a:solidFill>
                  <a:schemeClr val="dk1"/>
                </a:solidFill>
              </a:rPr>
              <a:t>Module w/ Partial Disabled Inlining</a:t>
            </a:r>
            <a:endParaRPr sz="900">
              <a:solidFill>
                <a:schemeClr val="dk1"/>
              </a:solidFill>
            </a:endParaRPr>
          </a:p>
        </p:txBody>
      </p:sp>
      <p:sp>
        <p:nvSpPr>
          <p:cNvPr id="565" name="Google Shape;565;p49"/>
          <p:cNvSpPr/>
          <p:nvPr/>
        </p:nvSpPr>
        <p:spPr>
          <a:xfrm>
            <a:off x="6068366" y="4115465"/>
            <a:ext cx="262200" cy="295800"/>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cxnSp>
        <p:nvCxnSpPr>
          <p:cNvPr id="566" name="Google Shape;566;p49"/>
          <p:cNvCxnSpPr>
            <a:stCxn id="565" idx="6"/>
          </p:cNvCxnSpPr>
          <p:nvPr/>
        </p:nvCxnSpPr>
        <p:spPr>
          <a:xfrm>
            <a:off x="6330566" y="4263365"/>
            <a:ext cx="433200" cy="0"/>
          </a:xfrm>
          <a:prstGeom prst="straightConnector1">
            <a:avLst/>
          </a:prstGeom>
          <a:noFill/>
          <a:ln w="9525" cap="flat" cmpd="sng">
            <a:solidFill>
              <a:schemeClr val="dk1"/>
            </a:solidFill>
            <a:prstDash val="solid"/>
            <a:miter lim="800000"/>
            <a:headEnd type="none" w="sm" len="sm"/>
            <a:tailEnd type="triangle" w="med" len="med"/>
          </a:ln>
        </p:spPr>
      </p:cxnSp>
      <p:cxnSp>
        <p:nvCxnSpPr>
          <p:cNvPr id="567" name="Google Shape;567;p49"/>
          <p:cNvCxnSpPr>
            <a:stCxn id="512" idx="3"/>
            <a:endCxn id="565" idx="2"/>
          </p:cNvCxnSpPr>
          <p:nvPr/>
        </p:nvCxnSpPr>
        <p:spPr>
          <a:xfrm rot="10800000" flipH="1">
            <a:off x="5838253" y="4263378"/>
            <a:ext cx="230100" cy="600"/>
          </a:xfrm>
          <a:prstGeom prst="straightConnector1">
            <a:avLst/>
          </a:prstGeom>
          <a:noFill/>
          <a:ln w="9525" cap="flat" cmpd="sng">
            <a:solidFill>
              <a:schemeClr val="dk1"/>
            </a:solidFill>
            <a:prstDash val="solid"/>
            <a:miter lim="800000"/>
            <a:headEnd type="none" w="sm" len="sm"/>
            <a:tailEnd type="triangle" w="med" len="med"/>
          </a:ln>
        </p:spPr>
      </p:cxnSp>
      <p:grpSp>
        <p:nvGrpSpPr>
          <p:cNvPr id="568" name="Google Shape;568;p49"/>
          <p:cNvGrpSpPr/>
          <p:nvPr/>
        </p:nvGrpSpPr>
        <p:grpSpPr>
          <a:xfrm>
            <a:off x="7097456" y="3678856"/>
            <a:ext cx="316496" cy="465027"/>
            <a:chOff x="2330351" y="3935300"/>
            <a:chExt cx="648823" cy="837283"/>
          </a:xfrm>
        </p:grpSpPr>
        <p:sp>
          <p:nvSpPr>
            <p:cNvPr id="569" name="Google Shape;569;p49"/>
            <p:cNvSpPr/>
            <p:nvPr/>
          </p:nvSpPr>
          <p:spPr>
            <a:xfrm rot="-5400000">
              <a:off x="2236121" y="4029530"/>
              <a:ext cx="837283" cy="648823"/>
            </a:xfrm>
            <a:prstGeom prst="foldedCorner">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570" name="Google Shape;570;p49"/>
            <p:cNvSpPr/>
            <p:nvPr/>
          </p:nvSpPr>
          <p:spPr>
            <a:xfrm>
              <a:off x="2725681" y="4163046"/>
              <a:ext cx="94518" cy="107858"/>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571" name="Google Shape;571;p49"/>
            <p:cNvSpPr/>
            <p:nvPr/>
          </p:nvSpPr>
          <p:spPr>
            <a:xfrm>
              <a:off x="2510098" y="4163045"/>
              <a:ext cx="94518" cy="107858"/>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572" name="Google Shape;572;p49"/>
            <p:cNvSpPr/>
            <p:nvPr/>
          </p:nvSpPr>
          <p:spPr>
            <a:xfrm>
              <a:off x="2825663" y="4328458"/>
              <a:ext cx="94518" cy="107858"/>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573" name="Google Shape;573;p49"/>
            <p:cNvSpPr/>
            <p:nvPr/>
          </p:nvSpPr>
          <p:spPr>
            <a:xfrm>
              <a:off x="2625699" y="4025517"/>
              <a:ext cx="94518" cy="107858"/>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574" name="Google Shape;574;p49"/>
            <p:cNvSpPr/>
            <p:nvPr/>
          </p:nvSpPr>
          <p:spPr>
            <a:xfrm>
              <a:off x="2386200" y="4326525"/>
              <a:ext cx="94518" cy="107858"/>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cxnSp>
          <p:nvCxnSpPr>
            <p:cNvPr id="575" name="Google Shape;575;p49"/>
            <p:cNvCxnSpPr>
              <a:stCxn id="573" idx="3"/>
              <a:endCxn id="571" idx="7"/>
            </p:cNvCxnSpPr>
            <p:nvPr/>
          </p:nvCxnSpPr>
          <p:spPr>
            <a:xfrm flipH="1">
              <a:off x="2590641" y="4117580"/>
              <a:ext cx="48900" cy="61200"/>
            </a:xfrm>
            <a:prstGeom prst="straightConnector1">
              <a:avLst/>
            </a:prstGeom>
            <a:noFill/>
            <a:ln w="9525" cap="flat" cmpd="sng">
              <a:solidFill>
                <a:schemeClr val="dk1"/>
              </a:solidFill>
              <a:prstDash val="solid"/>
              <a:miter lim="800000"/>
              <a:headEnd type="none" w="sm" len="sm"/>
              <a:tailEnd type="none" w="sm" len="sm"/>
            </a:ln>
          </p:spPr>
        </p:cxnSp>
        <p:cxnSp>
          <p:nvCxnSpPr>
            <p:cNvPr id="576" name="Google Shape;576;p49"/>
            <p:cNvCxnSpPr>
              <a:stCxn id="571" idx="3"/>
              <a:endCxn id="574" idx="7"/>
            </p:cNvCxnSpPr>
            <p:nvPr/>
          </p:nvCxnSpPr>
          <p:spPr>
            <a:xfrm flipH="1">
              <a:off x="2466940" y="4255108"/>
              <a:ext cx="57000" cy="87300"/>
            </a:xfrm>
            <a:prstGeom prst="straightConnector1">
              <a:avLst/>
            </a:prstGeom>
            <a:noFill/>
            <a:ln w="9525" cap="flat" cmpd="sng">
              <a:solidFill>
                <a:schemeClr val="dk1"/>
              </a:solidFill>
              <a:prstDash val="solid"/>
              <a:miter lim="800000"/>
              <a:headEnd type="none" w="sm" len="sm"/>
              <a:tailEnd type="none" w="sm" len="sm"/>
            </a:ln>
          </p:spPr>
        </p:cxnSp>
        <p:cxnSp>
          <p:nvCxnSpPr>
            <p:cNvPr id="577" name="Google Shape;577;p49"/>
            <p:cNvCxnSpPr>
              <a:stCxn id="573" idx="5"/>
              <a:endCxn id="570" idx="1"/>
            </p:cNvCxnSpPr>
            <p:nvPr/>
          </p:nvCxnSpPr>
          <p:spPr>
            <a:xfrm>
              <a:off x="2706375" y="4117580"/>
              <a:ext cx="33000" cy="61200"/>
            </a:xfrm>
            <a:prstGeom prst="straightConnector1">
              <a:avLst/>
            </a:prstGeom>
            <a:noFill/>
            <a:ln w="9525" cap="flat" cmpd="sng">
              <a:solidFill>
                <a:schemeClr val="dk1"/>
              </a:solidFill>
              <a:prstDash val="solid"/>
              <a:miter lim="800000"/>
              <a:headEnd type="none" w="sm" len="sm"/>
              <a:tailEnd type="none" w="sm" len="sm"/>
            </a:ln>
          </p:spPr>
        </p:cxnSp>
        <p:cxnSp>
          <p:nvCxnSpPr>
            <p:cNvPr id="578" name="Google Shape;578;p49"/>
            <p:cNvCxnSpPr>
              <a:stCxn id="570" idx="5"/>
              <a:endCxn id="572" idx="1"/>
            </p:cNvCxnSpPr>
            <p:nvPr/>
          </p:nvCxnSpPr>
          <p:spPr>
            <a:xfrm>
              <a:off x="2806357" y="4255109"/>
              <a:ext cx="33000" cy="89100"/>
            </a:xfrm>
            <a:prstGeom prst="straightConnector1">
              <a:avLst/>
            </a:prstGeom>
            <a:noFill/>
            <a:ln w="9525" cap="flat" cmpd="sng">
              <a:solidFill>
                <a:schemeClr val="dk1"/>
              </a:solidFill>
              <a:prstDash val="solid"/>
              <a:miter lim="800000"/>
              <a:headEnd type="none" w="sm" len="sm"/>
              <a:tailEnd type="none" w="sm" len="sm"/>
            </a:ln>
          </p:spPr>
        </p:cxnSp>
      </p:grpSp>
      <p:sp>
        <p:nvSpPr>
          <p:cNvPr id="579" name="Google Shape;579;p49"/>
          <p:cNvSpPr txBox="1"/>
          <p:nvPr/>
        </p:nvSpPr>
        <p:spPr>
          <a:xfrm>
            <a:off x="7085931" y="3947534"/>
            <a:ext cx="357000" cy="1419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600" b="1">
                <a:solidFill>
                  <a:schemeClr val="dk1"/>
                </a:solidFill>
                <a:latin typeface="Tinos"/>
                <a:ea typeface="Tinos"/>
                <a:cs typeface="Tinos"/>
                <a:sym typeface="Tinos"/>
              </a:rPr>
              <a:t>.wasm</a:t>
            </a:r>
            <a:endParaRPr sz="600" b="1">
              <a:solidFill>
                <a:schemeClr val="dk1"/>
              </a:solidFill>
              <a:latin typeface="Tinos"/>
              <a:ea typeface="Tinos"/>
              <a:cs typeface="Tinos"/>
              <a:sym typeface="Tinos"/>
            </a:endParaRPr>
          </a:p>
        </p:txBody>
      </p:sp>
      <p:pic>
        <p:nvPicPr>
          <p:cNvPr id="580" name="Google Shape;580;p49"/>
          <p:cNvPicPr preferRelativeResize="0"/>
          <p:nvPr/>
        </p:nvPicPr>
        <p:blipFill rotWithShape="1">
          <a:blip r:embed="rId4">
            <a:alphaModFix/>
          </a:blip>
          <a:srcRect/>
          <a:stretch/>
        </p:blipFill>
        <p:spPr>
          <a:xfrm>
            <a:off x="7369027" y="4104425"/>
            <a:ext cx="159309" cy="105335"/>
          </a:xfrm>
          <a:prstGeom prst="rect">
            <a:avLst/>
          </a:prstGeom>
          <a:noFill/>
          <a:ln>
            <a:noFill/>
          </a:ln>
        </p:spPr>
      </p:pic>
      <p:cxnSp>
        <p:nvCxnSpPr>
          <p:cNvPr id="581" name="Google Shape;581;p49"/>
          <p:cNvCxnSpPr>
            <a:stCxn id="502" idx="3"/>
            <a:endCxn id="510" idx="1"/>
          </p:cNvCxnSpPr>
          <p:nvPr/>
        </p:nvCxnSpPr>
        <p:spPr>
          <a:xfrm>
            <a:off x="1197838" y="2226174"/>
            <a:ext cx="354000" cy="19254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9"/>
          <p:cNvSpPr/>
          <p:nvPr/>
        </p:nvSpPr>
        <p:spPr>
          <a:xfrm rot="-5400000">
            <a:off x="175325" y="1954325"/>
            <a:ext cx="1826100" cy="1150800"/>
          </a:xfrm>
          <a:prstGeom prst="foldedCorner">
            <a:avLst>
              <a:gd name="adj" fmla="val 12476"/>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Clr>
                <a:srgbClr val="000000"/>
              </a:buClr>
              <a:buFont typeface="Arial"/>
              <a:buNone/>
            </a:pPr>
            <a:endParaRPr sz="900">
              <a:solidFill>
                <a:schemeClr val="lt1"/>
              </a:solidFill>
              <a:latin typeface="Calibri"/>
              <a:ea typeface="Calibri"/>
              <a:cs typeface="Calibri"/>
              <a:sym typeface="Calibri"/>
            </a:endParaRPr>
          </a:p>
        </p:txBody>
      </p:sp>
      <p:sp>
        <p:nvSpPr>
          <p:cNvPr id="232" name="Google Shape;232;p19"/>
          <p:cNvSpPr txBox="1"/>
          <p:nvPr/>
        </p:nvSpPr>
        <p:spPr>
          <a:xfrm>
            <a:off x="4839437" y="1428516"/>
            <a:ext cx="527700" cy="1881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900">
                <a:solidFill>
                  <a:schemeClr val="dk1"/>
                </a:solidFill>
                <a:latin typeface="Calibri"/>
                <a:ea typeface="Calibri"/>
                <a:cs typeface="Calibri"/>
                <a:sym typeface="Calibri"/>
              </a:rPr>
              <a:t>Liftoff</a:t>
            </a:r>
            <a:endParaRPr sz="800"/>
          </a:p>
        </p:txBody>
      </p:sp>
      <p:sp>
        <p:nvSpPr>
          <p:cNvPr id="233" name="Google Shape;233;p19"/>
          <p:cNvSpPr/>
          <p:nvPr/>
        </p:nvSpPr>
        <p:spPr>
          <a:xfrm>
            <a:off x="624150" y="2673600"/>
            <a:ext cx="891000" cy="606000"/>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Clr>
                <a:srgbClr val="000000"/>
              </a:buClr>
              <a:buFont typeface="Arial"/>
              <a:buNone/>
            </a:pPr>
            <a:r>
              <a:rPr lang="en" sz="900">
                <a:solidFill>
                  <a:schemeClr val="dk1"/>
                </a:solidFill>
                <a:latin typeface="Consolas"/>
                <a:ea typeface="Consolas"/>
                <a:cs typeface="Consolas"/>
                <a:sym typeface="Consolas"/>
              </a:rPr>
              <a:t>$f1</a:t>
            </a:r>
            <a:endParaRPr sz="800"/>
          </a:p>
        </p:txBody>
      </p:sp>
      <p:sp>
        <p:nvSpPr>
          <p:cNvPr id="234" name="Google Shape;234;p19"/>
          <p:cNvSpPr txBox="1"/>
          <p:nvPr/>
        </p:nvSpPr>
        <p:spPr>
          <a:xfrm>
            <a:off x="6120245" y="1407075"/>
            <a:ext cx="768600" cy="1881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900">
                <a:solidFill>
                  <a:schemeClr val="dk1"/>
                </a:solidFill>
                <a:latin typeface="Calibri"/>
                <a:ea typeface="Calibri"/>
                <a:cs typeface="Calibri"/>
                <a:sym typeface="Calibri"/>
              </a:rPr>
              <a:t>TurboFan</a:t>
            </a:r>
            <a:endParaRPr sz="900">
              <a:solidFill>
                <a:schemeClr val="dk1"/>
              </a:solidFill>
              <a:latin typeface="Calibri"/>
              <a:ea typeface="Calibri"/>
              <a:cs typeface="Calibri"/>
              <a:sym typeface="Calibri"/>
            </a:endParaRPr>
          </a:p>
        </p:txBody>
      </p:sp>
      <p:sp>
        <p:nvSpPr>
          <p:cNvPr id="235" name="Google Shape;235;p19"/>
          <p:cNvSpPr/>
          <p:nvPr/>
        </p:nvSpPr>
        <p:spPr>
          <a:xfrm>
            <a:off x="3369725" y="1667000"/>
            <a:ext cx="4197600" cy="12255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900">
              <a:solidFill>
                <a:schemeClr val="dk1"/>
              </a:solidFill>
              <a:latin typeface="Calibri"/>
              <a:ea typeface="Calibri"/>
              <a:cs typeface="Calibri"/>
              <a:sym typeface="Calibri"/>
            </a:endParaRPr>
          </a:p>
        </p:txBody>
      </p:sp>
      <p:sp>
        <p:nvSpPr>
          <p:cNvPr id="236" name="Google Shape;236;p19"/>
          <p:cNvSpPr txBox="1"/>
          <p:nvPr/>
        </p:nvSpPr>
        <p:spPr>
          <a:xfrm>
            <a:off x="3443019" y="1407079"/>
            <a:ext cx="1361700" cy="1881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900">
                <a:solidFill>
                  <a:schemeClr val="dk1"/>
                </a:solidFill>
                <a:latin typeface="Calibri"/>
                <a:ea typeface="Calibri"/>
                <a:cs typeface="Calibri"/>
                <a:sym typeface="Calibri"/>
              </a:rPr>
              <a:t>Execution Pipeline</a:t>
            </a:r>
            <a:endParaRPr sz="800"/>
          </a:p>
        </p:txBody>
      </p:sp>
      <p:sp>
        <p:nvSpPr>
          <p:cNvPr id="237" name="Google Shape;237;p19"/>
          <p:cNvSpPr/>
          <p:nvPr/>
        </p:nvSpPr>
        <p:spPr>
          <a:xfrm>
            <a:off x="3369724" y="1667000"/>
            <a:ext cx="4197600" cy="456600"/>
          </a:xfrm>
          <a:prstGeom prst="rect">
            <a:avLst/>
          </a:prstGeom>
          <a:solidFill>
            <a:schemeClr val="lt2"/>
          </a:solidFill>
          <a:ln w="12700" cap="flat" cmpd="sng">
            <a:solidFill>
              <a:srgbClr val="AC5B23"/>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38" name="Google Shape;238;p19"/>
          <p:cNvSpPr/>
          <p:nvPr/>
        </p:nvSpPr>
        <p:spPr>
          <a:xfrm>
            <a:off x="3719418" y="3433758"/>
            <a:ext cx="207600" cy="195900"/>
          </a:xfrm>
          <a:prstGeom prst="triangle">
            <a:avLst>
              <a:gd name="adj"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39" name="Google Shape;239;p19"/>
          <p:cNvSpPr txBox="1"/>
          <p:nvPr/>
        </p:nvSpPr>
        <p:spPr>
          <a:xfrm>
            <a:off x="3125599" y="3704044"/>
            <a:ext cx="1069200" cy="326400"/>
          </a:xfrm>
          <a:prstGeom prst="rect">
            <a:avLst/>
          </a:prstGeom>
          <a:noFill/>
          <a:ln w="9525" cap="flat" cmpd="sng">
            <a:solidFill>
              <a:schemeClr val="dk1"/>
            </a:solidFill>
            <a:prstDash val="solid"/>
            <a:round/>
            <a:headEnd type="none" w="sm" len="sm"/>
            <a:tailEnd type="none" w="sm" len="sm"/>
          </a:ln>
        </p:spPr>
        <p:txBody>
          <a:bodyPr spcFirstLastPara="1" wrap="square" lIns="48975" tIns="24475" rIns="48975" bIns="24475" anchor="t" anchorCtr="0">
            <a:spAutoFit/>
          </a:bodyPr>
          <a:lstStyle/>
          <a:p>
            <a:pPr marL="0" marR="0" lvl="0" indent="0" algn="l" rtl="0">
              <a:spcBef>
                <a:spcPts val="0"/>
              </a:spcBef>
              <a:spcAft>
                <a:spcPts val="0"/>
              </a:spcAft>
              <a:buNone/>
            </a:pPr>
            <a:r>
              <a:rPr lang="en" sz="900">
                <a:solidFill>
                  <a:schemeClr val="dk1"/>
                </a:solidFill>
                <a:latin typeface="Calibri"/>
                <a:ea typeface="Calibri"/>
                <a:cs typeface="Calibri"/>
                <a:sym typeface="Calibri"/>
              </a:rPr>
              <a:t>JavaScript starts Wasm module</a:t>
            </a:r>
            <a:endParaRPr sz="800"/>
          </a:p>
        </p:txBody>
      </p:sp>
      <p:cxnSp>
        <p:nvCxnSpPr>
          <p:cNvPr id="240" name="Google Shape;240;p19"/>
          <p:cNvCxnSpPr/>
          <p:nvPr/>
        </p:nvCxnSpPr>
        <p:spPr>
          <a:xfrm>
            <a:off x="3387675" y="2533875"/>
            <a:ext cx="4163700" cy="12000"/>
          </a:xfrm>
          <a:prstGeom prst="straightConnector1">
            <a:avLst/>
          </a:prstGeom>
          <a:noFill/>
          <a:ln w="9525" cap="flat" cmpd="sng">
            <a:solidFill>
              <a:schemeClr val="dk1"/>
            </a:solidFill>
            <a:prstDash val="solid"/>
            <a:miter lim="800000"/>
            <a:headEnd type="none" w="sm" len="sm"/>
            <a:tailEnd type="none" w="sm" len="sm"/>
          </a:ln>
        </p:spPr>
      </p:cxnSp>
      <p:sp>
        <p:nvSpPr>
          <p:cNvPr id="241" name="Google Shape;241;p19"/>
          <p:cNvSpPr txBox="1"/>
          <p:nvPr/>
        </p:nvSpPr>
        <p:spPr>
          <a:xfrm>
            <a:off x="2446580" y="1774690"/>
            <a:ext cx="928200" cy="188100"/>
          </a:xfrm>
          <a:prstGeom prst="rect">
            <a:avLst/>
          </a:prstGeom>
          <a:noFill/>
          <a:ln>
            <a:noFill/>
          </a:ln>
        </p:spPr>
        <p:txBody>
          <a:bodyPr spcFirstLastPara="1" wrap="square" lIns="48975" tIns="24475" rIns="48975" bIns="24475" anchor="t" anchorCtr="0">
            <a:spAutoFit/>
          </a:bodyPr>
          <a:lstStyle/>
          <a:p>
            <a:pPr marL="0" marR="0" lvl="0" indent="0" algn="r" rtl="0">
              <a:spcBef>
                <a:spcPts val="0"/>
              </a:spcBef>
              <a:spcAft>
                <a:spcPts val="0"/>
              </a:spcAft>
              <a:buNone/>
            </a:pPr>
            <a:r>
              <a:rPr lang="en" sz="900">
                <a:solidFill>
                  <a:schemeClr val="dk1"/>
                </a:solidFill>
                <a:latin typeface="Calibri"/>
                <a:ea typeface="Calibri"/>
                <a:cs typeface="Calibri"/>
                <a:sym typeface="Calibri"/>
              </a:rPr>
              <a:t>Main Thread</a:t>
            </a:r>
            <a:endParaRPr sz="800"/>
          </a:p>
        </p:txBody>
      </p:sp>
      <p:sp>
        <p:nvSpPr>
          <p:cNvPr id="242" name="Google Shape;242;p19"/>
          <p:cNvSpPr txBox="1"/>
          <p:nvPr/>
        </p:nvSpPr>
        <p:spPr>
          <a:xfrm>
            <a:off x="2211632" y="2538028"/>
            <a:ext cx="1169700" cy="326400"/>
          </a:xfrm>
          <a:prstGeom prst="rect">
            <a:avLst/>
          </a:prstGeom>
          <a:noFill/>
          <a:ln>
            <a:noFill/>
          </a:ln>
        </p:spPr>
        <p:txBody>
          <a:bodyPr spcFirstLastPara="1" wrap="square" lIns="48975" tIns="24475" rIns="48975" bIns="24475" anchor="t" anchorCtr="0">
            <a:spAutoFit/>
          </a:bodyPr>
          <a:lstStyle/>
          <a:p>
            <a:pPr marL="0" marR="0" lvl="0" indent="0" algn="r" rtl="0">
              <a:spcBef>
                <a:spcPts val="0"/>
              </a:spcBef>
              <a:spcAft>
                <a:spcPts val="0"/>
              </a:spcAft>
              <a:buNone/>
            </a:pPr>
            <a:r>
              <a:rPr lang="en" sz="800">
                <a:solidFill>
                  <a:schemeClr val="dk1"/>
                </a:solidFill>
                <a:latin typeface="Fira Code"/>
                <a:ea typeface="Fira Code"/>
                <a:cs typeface="Fira Code"/>
                <a:sym typeface="Fira Code"/>
              </a:rPr>
              <a:t>$f1</a:t>
            </a:r>
            <a:r>
              <a:rPr lang="en" sz="800">
                <a:solidFill>
                  <a:schemeClr val="dk1"/>
                </a:solidFill>
                <a:latin typeface="Calibri"/>
                <a:ea typeface="Calibri"/>
                <a:cs typeface="Calibri"/>
                <a:sym typeface="Calibri"/>
              </a:rPr>
              <a:t> </a:t>
            </a:r>
            <a:r>
              <a:rPr lang="en" sz="900">
                <a:solidFill>
                  <a:schemeClr val="dk1"/>
                </a:solidFill>
                <a:latin typeface="Calibri"/>
                <a:ea typeface="Calibri"/>
                <a:cs typeface="Calibri"/>
                <a:sym typeface="Calibri"/>
              </a:rPr>
              <a:t>Compilation Thread</a:t>
            </a:r>
            <a:endParaRPr sz="800"/>
          </a:p>
        </p:txBody>
      </p:sp>
      <p:cxnSp>
        <p:nvCxnSpPr>
          <p:cNvPr id="243" name="Google Shape;243;p19"/>
          <p:cNvCxnSpPr>
            <a:endCxn id="238" idx="0"/>
          </p:cNvCxnSpPr>
          <p:nvPr/>
        </p:nvCxnSpPr>
        <p:spPr>
          <a:xfrm>
            <a:off x="3817818" y="1667058"/>
            <a:ext cx="5400" cy="1766700"/>
          </a:xfrm>
          <a:prstGeom prst="straightConnector1">
            <a:avLst/>
          </a:prstGeom>
          <a:noFill/>
          <a:ln w="12700" cap="flat" cmpd="sng">
            <a:solidFill>
              <a:schemeClr val="dk1"/>
            </a:solidFill>
            <a:prstDash val="dash"/>
            <a:miter lim="800000"/>
            <a:headEnd type="none" w="sm" len="sm"/>
            <a:tailEnd type="none" w="sm" len="sm"/>
          </a:ln>
        </p:spPr>
      </p:cxnSp>
      <p:sp>
        <p:nvSpPr>
          <p:cNvPr id="244" name="Google Shape;244;p19"/>
          <p:cNvSpPr/>
          <p:nvPr/>
        </p:nvSpPr>
        <p:spPr>
          <a:xfrm>
            <a:off x="2972950" y="3611422"/>
            <a:ext cx="194400" cy="184800"/>
          </a:xfrm>
          <a:prstGeom prst="ellipse">
            <a:avLst/>
          </a:prstGeom>
          <a:solidFill>
            <a:schemeClr val="dk1"/>
          </a:solidFill>
          <a:ln w="1905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lt1"/>
                </a:solidFill>
                <a:latin typeface="Calibri"/>
                <a:ea typeface="Calibri"/>
                <a:cs typeface="Calibri"/>
                <a:sym typeface="Calibri"/>
              </a:rPr>
              <a:t>1</a:t>
            </a:r>
            <a:endParaRPr sz="800"/>
          </a:p>
        </p:txBody>
      </p:sp>
      <p:sp>
        <p:nvSpPr>
          <p:cNvPr id="245" name="Google Shape;245;p19"/>
          <p:cNvSpPr/>
          <p:nvPr/>
        </p:nvSpPr>
        <p:spPr>
          <a:xfrm>
            <a:off x="5564089" y="3426913"/>
            <a:ext cx="207600" cy="195900"/>
          </a:xfrm>
          <a:prstGeom prst="triangle">
            <a:avLst>
              <a:gd name="adj"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cxnSp>
        <p:nvCxnSpPr>
          <p:cNvPr id="246" name="Google Shape;246;p19"/>
          <p:cNvCxnSpPr>
            <a:endCxn id="245" idx="0"/>
          </p:cNvCxnSpPr>
          <p:nvPr/>
        </p:nvCxnSpPr>
        <p:spPr>
          <a:xfrm>
            <a:off x="5661589" y="1667413"/>
            <a:ext cx="6300" cy="1759500"/>
          </a:xfrm>
          <a:prstGeom prst="straightConnector1">
            <a:avLst/>
          </a:prstGeom>
          <a:noFill/>
          <a:ln w="12700" cap="flat" cmpd="sng">
            <a:solidFill>
              <a:schemeClr val="dk1"/>
            </a:solidFill>
            <a:prstDash val="dash"/>
            <a:miter lim="800000"/>
            <a:headEnd type="none" w="sm" len="sm"/>
            <a:tailEnd type="none" w="sm" len="sm"/>
          </a:ln>
        </p:spPr>
      </p:cxnSp>
      <p:sp>
        <p:nvSpPr>
          <p:cNvPr id="247" name="Google Shape;247;p19"/>
          <p:cNvSpPr txBox="1"/>
          <p:nvPr/>
        </p:nvSpPr>
        <p:spPr>
          <a:xfrm>
            <a:off x="4362940" y="3714400"/>
            <a:ext cx="816600" cy="326400"/>
          </a:xfrm>
          <a:prstGeom prst="rect">
            <a:avLst/>
          </a:prstGeom>
          <a:noFill/>
          <a:ln w="9525" cap="flat" cmpd="sng">
            <a:solidFill>
              <a:schemeClr val="dk1"/>
            </a:solidFill>
            <a:prstDash val="solid"/>
            <a:round/>
            <a:headEnd type="none" w="sm" len="sm"/>
            <a:tailEnd type="none" w="sm" len="sm"/>
          </a:ln>
        </p:spPr>
        <p:txBody>
          <a:bodyPr spcFirstLastPara="1" wrap="square" lIns="48975" tIns="24475" rIns="48975" bIns="24475" anchor="t" anchorCtr="0">
            <a:spAutoFit/>
          </a:bodyPr>
          <a:lstStyle/>
          <a:p>
            <a:pPr marL="0" marR="0" lvl="0" indent="0" algn="l" rtl="0">
              <a:spcBef>
                <a:spcPts val="0"/>
              </a:spcBef>
              <a:spcAft>
                <a:spcPts val="0"/>
              </a:spcAft>
              <a:buNone/>
            </a:pPr>
            <a:r>
              <a:rPr lang="en" sz="900">
                <a:solidFill>
                  <a:schemeClr val="dk1"/>
                </a:solidFill>
                <a:latin typeface="Calibri"/>
                <a:ea typeface="Calibri"/>
                <a:cs typeface="Calibri"/>
                <a:sym typeface="Calibri"/>
              </a:rPr>
              <a:t>JavaScript </a:t>
            </a:r>
            <a:endParaRPr sz="800"/>
          </a:p>
          <a:p>
            <a:pPr marL="0" marR="0" lvl="0" indent="0" algn="l" rtl="0">
              <a:spcBef>
                <a:spcPts val="0"/>
              </a:spcBef>
              <a:spcAft>
                <a:spcPts val="0"/>
              </a:spcAft>
              <a:buNone/>
            </a:pPr>
            <a:r>
              <a:rPr lang="en" sz="900">
                <a:solidFill>
                  <a:schemeClr val="dk1"/>
                </a:solidFill>
                <a:latin typeface="Calibri"/>
                <a:ea typeface="Calibri"/>
                <a:cs typeface="Calibri"/>
                <a:sym typeface="Calibri"/>
              </a:rPr>
              <a:t>calls </a:t>
            </a:r>
            <a:r>
              <a:rPr lang="en" sz="800">
                <a:solidFill>
                  <a:schemeClr val="dk1"/>
                </a:solidFill>
                <a:latin typeface="Fira Code"/>
                <a:ea typeface="Fira Code"/>
                <a:cs typeface="Fira Code"/>
                <a:sym typeface="Fira Code"/>
              </a:rPr>
              <a:t>$main</a:t>
            </a:r>
            <a:endParaRPr sz="800"/>
          </a:p>
        </p:txBody>
      </p:sp>
      <p:sp>
        <p:nvSpPr>
          <p:cNvPr id="248" name="Google Shape;248;p19"/>
          <p:cNvSpPr/>
          <p:nvPr/>
        </p:nvSpPr>
        <p:spPr>
          <a:xfrm>
            <a:off x="4232133" y="3611427"/>
            <a:ext cx="194400" cy="184800"/>
          </a:xfrm>
          <a:prstGeom prst="ellipse">
            <a:avLst/>
          </a:prstGeom>
          <a:solidFill>
            <a:schemeClr val="dk1"/>
          </a:solidFill>
          <a:ln w="1905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lt1"/>
                </a:solidFill>
                <a:latin typeface="Calibri"/>
                <a:ea typeface="Calibri"/>
                <a:cs typeface="Calibri"/>
                <a:sym typeface="Calibri"/>
              </a:rPr>
              <a:t>2</a:t>
            </a:r>
            <a:endParaRPr sz="800"/>
          </a:p>
        </p:txBody>
      </p:sp>
      <p:sp>
        <p:nvSpPr>
          <p:cNvPr id="249" name="Google Shape;249;p19"/>
          <p:cNvSpPr/>
          <p:nvPr/>
        </p:nvSpPr>
        <p:spPr>
          <a:xfrm>
            <a:off x="6627670" y="3426913"/>
            <a:ext cx="207600" cy="195900"/>
          </a:xfrm>
          <a:prstGeom prst="triangle">
            <a:avLst>
              <a:gd name="adj"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cxnSp>
        <p:nvCxnSpPr>
          <p:cNvPr id="250" name="Google Shape;250;p19"/>
          <p:cNvCxnSpPr/>
          <p:nvPr/>
        </p:nvCxnSpPr>
        <p:spPr>
          <a:xfrm>
            <a:off x="6730682" y="1666870"/>
            <a:ext cx="0" cy="1749900"/>
          </a:xfrm>
          <a:prstGeom prst="straightConnector1">
            <a:avLst/>
          </a:prstGeom>
          <a:noFill/>
          <a:ln w="12700" cap="flat" cmpd="sng">
            <a:solidFill>
              <a:schemeClr val="dk1"/>
            </a:solidFill>
            <a:prstDash val="dash"/>
            <a:miter lim="800000"/>
            <a:headEnd type="none" w="sm" len="sm"/>
            <a:tailEnd type="none" w="sm" len="sm"/>
          </a:ln>
        </p:spPr>
      </p:cxnSp>
      <p:sp>
        <p:nvSpPr>
          <p:cNvPr id="251" name="Google Shape;251;p19"/>
          <p:cNvSpPr txBox="1"/>
          <p:nvPr/>
        </p:nvSpPr>
        <p:spPr>
          <a:xfrm>
            <a:off x="6347252" y="3718323"/>
            <a:ext cx="794700" cy="311100"/>
          </a:xfrm>
          <a:prstGeom prst="rect">
            <a:avLst/>
          </a:prstGeom>
          <a:noFill/>
          <a:ln w="9525" cap="flat" cmpd="sng">
            <a:solidFill>
              <a:schemeClr val="dk1"/>
            </a:solidFill>
            <a:prstDash val="solid"/>
            <a:round/>
            <a:headEnd type="none" w="sm" len="sm"/>
            <a:tailEnd type="none" w="sm" len="sm"/>
          </a:ln>
        </p:spPr>
        <p:txBody>
          <a:bodyPr spcFirstLastPara="1" wrap="square" lIns="48975" tIns="24475" rIns="48975" bIns="24475" anchor="t" anchorCtr="0">
            <a:spAutoFit/>
          </a:bodyPr>
          <a:lstStyle/>
          <a:p>
            <a:pPr marL="0" marR="0" lvl="0" indent="0" algn="l" rtl="0">
              <a:spcBef>
                <a:spcPts val="0"/>
              </a:spcBef>
              <a:spcAft>
                <a:spcPts val="0"/>
              </a:spcAft>
              <a:buNone/>
            </a:pPr>
            <a:r>
              <a:rPr lang="en" sz="800">
                <a:solidFill>
                  <a:schemeClr val="dk1"/>
                </a:solidFill>
                <a:latin typeface="Fira Code"/>
                <a:ea typeface="Fira Code"/>
                <a:cs typeface="Fira Code"/>
                <a:sym typeface="Fira Code"/>
              </a:rPr>
              <a:t>$main </a:t>
            </a:r>
            <a:r>
              <a:rPr lang="en" sz="900">
                <a:solidFill>
                  <a:schemeClr val="dk1"/>
                </a:solidFill>
                <a:latin typeface="Calibri"/>
                <a:ea typeface="Calibri"/>
                <a:cs typeface="Calibri"/>
                <a:sym typeface="Calibri"/>
              </a:rPr>
              <a:t>calls </a:t>
            </a:r>
            <a:r>
              <a:rPr lang="en" sz="800">
                <a:solidFill>
                  <a:schemeClr val="dk1"/>
                </a:solidFill>
                <a:latin typeface="Fira Code"/>
                <a:ea typeface="Fira Code"/>
                <a:cs typeface="Fira Code"/>
                <a:sym typeface="Fira Code"/>
              </a:rPr>
              <a:t>$f1 </a:t>
            </a:r>
            <a:r>
              <a:rPr lang="en" sz="800">
                <a:solidFill>
                  <a:schemeClr val="dk1"/>
                </a:solidFill>
                <a:latin typeface="Calibri"/>
                <a:ea typeface="Calibri"/>
                <a:cs typeface="Calibri"/>
                <a:sym typeface="Calibri"/>
              </a:rPr>
              <a:t>again</a:t>
            </a:r>
            <a:endParaRPr sz="800">
              <a:latin typeface="Calibri"/>
              <a:ea typeface="Calibri"/>
              <a:cs typeface="Calibri"/>
              <a:sym typeface="Calibri"/>
            </a:endParaRPr>
          </a:p>
        </p:txBody>
      </p:sp>
      <p:sp>
        <p:nvSpPr>
          <p:cNvPr id="252" name="Google Shape;252;p19"/>
          <p:cNvSpPr/>
          <p:nvPr/>
        </p:nvSpPr>
        <p:spPr>
          <a:xfrm>
            <a:off x="6221618" y="3611418"/>
            <a:ext cx="194400" cy="184800"/>
          </a:xfrm>
          <a:prstGeom prst="ellipse">
            <a:avLst/>
          </a:prstGeom>
          <a:solidFill>
            <a:schemeClr val="dk1"/>
          </a:solidFill>
          <a:ln w="1905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lt1"/>
                </a:solidFill>
                <a:latin typeface="Calibri"/>
                <a:ea typeface="Calibri"/>
                <a:cs typeface="Calibri"/>
                <a:sym typeface="Calibri"/>
              </a:rPr>
              <a:t>4</a:t>
            </a:r>
            <a:endParaRPr sz="800"/>
          </a:p>
        </p:txBody>
      </p:sp>
      <p:sp>
        <p:nvSpPr>
          <p:cNvPr id="253" name="Google Shape;253;p19"/>
          <p:cNvSpPr/>
          <p:nvPr/>
        </p:nvSpPr>
        <p:spPr>
          <a:xfrm>
            <a:off x="4764331" y="2574314"/>
            <a:ext cx="1663200" cy="253800"/>
          </a:xfrm>
          <a:prstGeom prst="roundRect">
            <a:avLst>
              <a:gd name="adj" fmla="val 16667"/>
            </a:avLst>
          </a:prstGeom>
          <a:solidFill>
            <a:srgbClr val="60AC00"/>
          </a:solidFill>
          <a:ln w="12700" cap="flat" cmpd="sng">
            <a:solidFill>
              <a:srgbClr val="60AC00"/>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800">
                <a:solidFill>
                  <a:schemeClr val="lt1"/>
                </a:solidFill>
                <a:latin typeface="Fira Code"/>
                <a:ea typeface="Fira Code"/>
                <a:cs typeface="Fira Code"/>
                <a:sym typeface="Fira Code"/>
              </a:rPr>
              <a:t>$f1</a:t>
            </a:r>
            <a:endParaRPr sz="800"/>
          </a:p>
        </p:txBody>
      </p:sp>
      <p:sp>
        <p:nvSpPr>
          <p:cNvPr id="254" name="Google Shape;254;p19"/>
          <p:cNvSpPr/>
          <p:nvPr/>
        </p:nvSpPr>
        <p:spPr>
          <a:xfrm>
            <a:off x="5278385" y="1460120"/>
            <a:ext cx="520800" cy="138000"/>
          </a:xfrm>
          <a:prstGeom prst="roundRect">
            <a:avLst>
              <a:gd name="adj" fmla="val 16667"/>
            </a:avLst>
          </a:prstGeom>
          <a:solidFill>
            <a:schemeClr val="accent1"/>
          </a:solidFill>
          <a:ln w="12700" cap="flat" cmpd="sng">
            <a:solidFill>
              <a:srgbClr val="4A86E8"/>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55" name="Google Shape;255;p19"/>
          <p:cNvSpPr/>
          <p:nvPr/>
        </p:nvSpPr>
        <p:spPr>
          <a:xfrm>
            <a:off x="6692569" y="1453575"/>
            <a:ext cx="519600" cy="138000"/>
          </a:xfrm>
          <a:prstGeom prst="roundRect">
            <a:avLst>
              <a:gd name="adj" fmla="val 16667"/>
            </a:avLst>
          </a:prstGeom>
          <a:solidFill>
            <a:srgbClr val="60AC00"/>
          </a:solidFill>
          <a:ln w="12700" cap="flat" cmpd="sng">
            <a:solidFill>
              <a:srgbClr val="60AC00"/>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56" name="Google Shape;256;p19"/>
          <p:cNvSpPr txBox="1"/>
          <p:nvPr/>
        </p:nvSpPr>
        <p:spPr>
          <a:xfrm>
            <a:off x="2085785" y="2099448"/>
            <a:ext cx="1317300" cy="326400"/>
          </a:xfrm>
          <a:prstGeom prst="rect">
            <a:avLst/>
          </a:prstGeom>
          <a:noFill/>
          <a:ln>
            <a:noFill/>
          </a:ln>
        </p:spPr>
        <p:txBody>
          <a:bodyPr spcFirstLastPara="1" wrap="square" lIns="48975" tIns="24475" rIns="48975" bIns="24475" anchor="t" anchorCtr="0">
            <a:spAutoFit/>
          </a:bodyPr>
          <a:lstStyle/>
          <a:p>
            <a:pPr marL="0" marR="0" lvl="0" indent="0" algn="r" rtl="0">
              <a:spcBef>
                <a:spcPts val="0"/>
              </a:spcBef>
              <a:spcAft>
                <a:spcPts val="0"/>
              </a:spcAft>
              <a:buNone/>
            </a:pPr>
            <a:r>
              <a:rPr lang="en" sz="800">
                <a:solidFill>
                  <a:schemeClr val="dk1"/>
                </a:solidFill>
                <a:latin typeface="Fira Code"/>
                <a:ea typeface="Fira Code"/>
                <a:cs typeface="Fira Code"/>
                <a:sym typeface="Fira Code"/>
              </a:rPr>
              <a:t>$main</a:t>
            </a:r>
            <a:r>
              <a:rPr lang="en" sz="800">
                <a:solidFill>
                  <a:schemeClr val="dk1"/>
                </a:solidFill>
                <a:latin typeface="Calibri"/>
                <a:ea typeface="Calibri"/>
                <a:cs typeface="Calibri"/>
                <a:sym typeface="Calibri"/>
              </a:rPr>
              <a:t> </a:t>
            </a:r>
            <a:r>
              <a:rPr lang="en" sz="900">
                <a:solidFill>
                  <a:schemeClr val="dk1"/>
                </a:solidFill>
                <a:latin typeface="Calibri"/>
                <a:ea typeface="Calibri"/>
                <a:cs typeface="Calibri"/>
                <a:sym typeface="Calibri"/>
              </a:rPr>
              <a:t>Compilation Thread</a:t>
            </a:r>
            <a:endParaRPr sz="800"/>
          </a:p>
        </p:txBody>
      </p:sp>
      <p:sp>
        <p:nvSpPr>
          <p:cNvPr id="257" name="Google Shape;257;p19"/>
          <p:cNvSpPr/>
          <p:nvPr/>
        </p:nvSpPr>
        <p:spPr>
          <a:xfrm>
            <a:off x="4543785" y="3430417"/>
            <a:ext cx="207600" cy="195900"/>
          </a:xfrm>
          <a:prstGeom prst="triangle">
            <a:avLst>
              <a:gd name="adj"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cxnSp>
        <p:nvCxnSpPr>
          <p:cNvPr id="258" name="Google Shape;258;p19"/>
          <p:cNvCxnSpPr>
            <a:endCxn id="257" idx="0"/>
          </p:cNvCxnSpPr>
          <p:nvPr/>
        </p:nvCxnSpPr>
        <p:spPr>
          <a:xfrm>
            <a:off x="4641285" y="1670917"/>
            <a:ext cx="6300" cy="1759500"/>
          </a:xfrm>
          <a:prstGeom prst="straightConnector1">
            <a:avLst/>
          </a:prstGeom>
          <a:noFill/>
          <a:ln w="12700" cap="flat" cmpd="sng">
            <a:solidFill>
              <a:schemeClr val="dk1"/>
            </a:solidFill>
            <a:prstDash val="dash"/>
            <a:miter lim="800000"/>
            <a:headEnd type="none" w="sm" len="sm"/>
            <a:tailEnd type="none" w="sm" len="sm"/>
          </a:ln>
        </p:spPr>
      </p:cxnSp>
      <p:sp>
        <p:nvSpPr>
          <p:cNvPr id="259" name="Google Shape;259;p19"/>
          <p:cNvSpPr txBox="1"/>
          <p:nvPr/>
        </p:nvSpPr>
        <p:spPr>
          <a:xfrm>
            <a:off x="5360301" y="3714400"/>
            <a:ext cx="729900" cy="311100"/>
          </a:xfrm>
          <a:prstGeom prst="rect">
            <a:avLst/>
          </a:prstGeom>
          <a:noFill/>
          <a:ln w="9525" cap="flat" cmpd="sng">
            <a:solidFill>
              <a:schemeClr val="dk1"/>
            </a:solidFill>
            <a:prstDash val="solid"/>
            <a:round/>
            <a:headEnd type="none" w="sm" len="sm"/>
            <a:tailEnd type="none" w="sm" len="sm"/>
          </a:ln>
        </p:spPr>
        <p:txBody>
          <a:bodyPr spcFirstLastPara="1" wrap="square" lIns="48975" tIns="24475" rIns="48975" bIns="24475" anchor="t" anchorCtr="0">
            <a:spAutoFit/>
          </a:bodyPr>
          <a:lstStyle/>
          <a:p>
            <a:pPr marL="0" marR="0" lvl="0" indent="0" algn="l" rtl="0">
              <a:spcBef>
                <a:spcPts val="0"/>
              </a:spcBef>
              <a:spcAft>
                <a:spcPts val="0"/>
              </a:spcAft>
              <a:buNone/>
            </a:pPr>
            <a:r>
              <a:rPr lang="en" sz="800">
                <a:solidFill>
                  <a:schemeClr val="dk1"/>
                </a:solidFill>
                <a:latin typeface="Fira Code"/>
                <a:ea typeface="Fira Code"/>
                <a:cs typeface="Fira Code"/>
                <a:sym typeface="Fira Code"/>
              </a:rPr>
              <a:t>$main </a:t>
            </a:r>
            <a:endParaRPr sz="800"/>
          </a:p>
          <a:p>
            <a:pPr marL="0" marR="0" lvl="0" indent="0" algn="l" rtl="0">
              <a:spcBef>
                <a:spcPts val="0"/>
              </a:spcBef>
              <a:spcAft>
                <a:spcPts val="0"/>
              </a:spcAft>
              <a:buNone/>
            </a:pPr>
            <a:r>
              <a:rPr lang="en" sz="900">
                <a:solidFill>
                  <a:schemeClr val="dk1"/>
                </a:solidFill>
                <a:latin typeface="Calibri"/>
                <a:ea typeface="Calibri"/>
                <a:cs typeface="Calibri"/>
                <a:sym typeface="Calibri"/>
              </a:rPr>
              <a:t>calls </a:t>
            </a:r>
            <a:r>
              <a:rPr lang="en" sz="800">
                <a:solidFill>
                  <a:schemeClr val="dk1"/>
                </a:solidFill>
                <a:latin typeface="Fira Code"/>
                <a:ea typeface="Fira Code"/>
                <a:cs typeface="Fira Code"/>
                <a:sym typeface="Fira Code"/>
              </a:rPr>
              <a:t>$f1</a:t>
            </a:r>
            <a:endParaRPr sz="800"/>
          </a:p>
        </p:txBody>
      </p:sp>
      <p:sp>
        <p:nvSpPr>
          <p:cNvPr id="260" name="Google Shape;260;p19"/>
          <p:cNvSpPr/>
          <p:nvPr/>
        </p:nvSpPr>
        <p:spPr>
          <a:xfrm>
            <a:off x="5226886" y="3611437"/>
            <a:ext cx="194400" cy="184800"/>
          </a:xfrm>
          <a:prstGeom prst="ellipse">
            <a:avLst/>
          </a:prstGeom>
          <a:solidFill>
            <a:schemeClr val="dk1"/>
          </a:solidFill>
          <a:ln w="1905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lt1"/>
                </a:solidFill>
                <a:latin typeface="Calibri"/>
                <a:ea typeface="Calibri"/>
                <a:cs typeface="Calibri"/>
                <a:sym typeface="Calibri"/>
              </a:rPr>
              <a:t>3</a:t>
            </a:r>
            <a:endParaRPr sz="800"/>
          </a:p>
        </p:txBody>
      </p:sp>
      <p:sp>
        <p:nvSpPr>
          <p:cNvPr id="261" name="Google Shape;261;p19"/>
          <p:cNvSpPr/>
          <p:nvPr/>
        </p:nvSpPr>
        <p:spPr>
          <a:xfrm>
            <a:off x="3817820" y="2574314"/>
            <a:ext cx="946500" cy="253800"/>
          </a:xfrm>
          <a:prstGeom prst="roundRect">
            <a:avLst>
              <a:gd name="adj" fmla="val 16667"/>
            </a:avLst>
          </a:prstGeom>
          <a:solidFill>
            <a:schemeClr val="accent1"/>
          </a:solidFill>
          <a:ln w="12700" cap="flat" cmpd="sng">
            <a:solidFill>
              <a:srgbClr val="4A86E8"/>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800">
                <a:solidFill>
                  <a:schemeClr val="lt1"/>
                </a:solidFill>
                <a:latin typeface="Fira Code"/>
                <a:ea typeface="Fira Code"/>
                <a:cs typeface="Fira Code"/>
                <a:sym typeface="Fira Code"/>
              </a:rPr>
              <a:t>$f1</a:t>
            </a:r>
            <a:endParaRPr sz="800"/>
          </a:p>
        </p:txBody>
      </p:sp>
      <p:sp>
        <p:nvSpPr>
          <p:cNvPr id="262" name="Google Shape;262;p19"/>
          <p:cNvSpPr/>
          <p:nvPr/>
        </p:nvSpPr>
        <p:spPr>
          <a:xfrm>
            <a:off x="5666948" y="1773362"/>
            <a:ext cx="1057800" cy="253800"/>
          </a:xfrm>
          <a:prstGeom prst="roundRect">
            <a:avLst>
              <a:gd name="adj" fmla="val 16667"/>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800">
                <a:solidFill>
                  <a:schemeClr val="dk1"/>
                </a:solidFill>
                <a:latin typeface="Fira Code"/>
                <a:ea typeface="Fira Code"/>
                <a:cs typeface="Fira Code"/>
                <a:sym typeface="Fira Code"/>
              </a:rPr>
              <a:t>$f1</a:t>
            </a:r>
            <a:r>
              <a:rPr lang="en" sz="800">
                <a:solidFill>
                  <a:schemeClr val="dk1"/>
                </a:solidFill>
                <a:latin typeface="Calibri"/>
                <a:ea typeface="Calibri"/>
                <a:cs typeface="Calibri"/>
                <a:sym typeface="Calibri"/>
              </a:rPr>
              <a:t> </a:t>
            </a:r>
            <a:r>
              <a:rPr lang="en" sz="900">
                <a:solidFill>
                  <a:schemeClr val="dk1"/>
                </a:solidFill>
                <a:latin typeface="Calibri"/>
                <a:ea typeface="Calibri"/>
                <a:cs typeface="Calibri"/>
                <a:sym typeface="Calibri"/>
              </a:rPr>
              <a:t>Call</a:t>
            </a:r>
            <a:endParaRPr sz="800"/>
          </a:p>
        </p:txBody>
      </p:sp>
      <p:sp>
        <p:nvSpPr>
          <p:cNvPr id="263" name="Google Shape;263;p19"/>
          <p:cNvSpPr/>
          <p:nvPr/>
        </p:nvSpPr>
        <p:spPr>
          <a:xfrm>
            <a:off x="4647691" y="1774775"/>
            <a:ext cx="996600" cy="253800"/>
          </a:xfrm>
          <a:prstGeom prst="roundRect">
            <a:avLst>
              <a:gd name="adj" fmla="val 16667"/>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800">
                <a:solidFill>
                  <a:schemeClr val="dk1"/>
                </a:solidFill>
                <a:latin typeface="Fira Code"/>
                <a:ea typeface="Fira Code"/>
                <a:cs typeface="Fira Code"/>
                <a:sym typeface="Fira Code"/>
              </a:rPr>
              <a:t>$main</a:t>
            </a:r>
            <a:r>
              <a:rPr lang="en" sz="800">
                <a:solidFill>
                  <a:schemeClr val="dk1"/>
                </a:solidFill>
                <a:latin typeface="Calibri"/>
                <a:ea typeface="Calibri"/>
                <a:cs typeface="Calibri"/>
                <a:sym typeface="Calibri"/>
              </a:rPr>
              <a:t> </a:t>
            </a:r>
            <a:r>
              <a:rPr lang="en" sz="900">
                <a:solidFill>
                  <a:schemeClr val="dk1"/>
                </a:solidFill>
                <a:latin typeface="Calibri"/>
                <a:ea typeface="Calibri"/>
                <a:cs typeface="Calibri"/>
                <a:sym typeface="Calibri"/>
              </a:rPr>
              <a:t>Call</a:t>
            </a:r>
            <a:endParaRPr sz="800"/>
          </a:p>
        </p:txBody>
      </p:sp>
      <p:sp>
        <p:nvSpPr>
          <p:cNvPr id="264" name="Google Shape;264;p19"/>
          <p:cNvSpPr/>
          <p:nvPr/>
        </p:nvSpPr>
        <p:spPr>
          <a:xfrm>
            <a:off x="3830119" y="2186731"/>
            <a:ext cx="571800" cy="253800"/>
          </a:xfrm>
          <a:prstGeom prst="roundRect">
            <a:avLst>
              <a:gd name="adj" fmla="val 16667"/>
            </a:avLst>
          </a:prstGeom>
          <a:solidFill>
            <a:schemeClr val="accent1"/>
          </a:solidFill>
          <a:ln w="12700" cap="flat" cmpd="sng">
            <a:solidFill>
              <a:srgbClr val="4A86E8"/>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800">
                <a:solidFill>
                  <a:schemeClr val="lt1"/>
                </a:solidFill>
                <a:latin typeface="Fira Code"/>
                <a:ea typeface="Fira Code"/>
                <a:cs typeface="Fira Code"/>
                <a:sym typeface="Fira Code"/>
              </a:rPr>
              <a:t>$main</a:t>
            </a:r>
            <a:endParaRPr sz="800"/>
          </a:p>
        </p:txBody>
      </p:sp>
      <p:sp>
        <p:nvSpPr>
          <p:cNvPr id="265" name="Google Shape;265;p19"/>
          <p:cNvSpPr/>
          <p:nvPr/>
        </p:nvSpPr>
        <p:spPr>
          <a:xfrm>
            <a:off x="3374808" y="1774859"/>
            <a:ext cx="1266000" cy="253800"/>
          </a:xfrm>
          <a:prstGeom prst="roundRect">
            <a:avLst>
              <a:gd name="adj" fmla="val 16667"/>
            </a:avLst>
          </a:prstGeom>
          <a:solidFill>
            <a:srgbClr val="E69138"/>
          </a:solidFill>
          <a:ln w="12700" cap="flat" cmpd="sng">
            <a:solidFill>
              <a:srgbClr val="E69138"/>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900">
                <a:solidFill>
                  <a:schemeClr val="lt1"/>
                </a:solidFill>
                <a:latin typeface="Calibri"/>
                <a:ea typeface="Calibri"/>
                <a:cs typeface="Calibri"/>
                <a:sym typeface="Calibri"/>
              </a:rPr>
              <a:t>JavaScript</a:t>
            </a:r>
            <a:endParaRPr sz="800"/>
          </a:p>
        </p:txBody>
      </p:sp>
      <p:sp>
        <p:nvSpPr>
          <p:cNvPr id="266" name="Google Shape;266;p19"/>
          <p:cNvSpPr/>
          <p:nvPr/>
        </p:nvSpPr>
        <p:spPr>
          <a:xfrm>
            <a:off x="4411262" y="2186731"/>
            <a:ext cx="1025400" cy="253800"/>
          </a:xfrm>
          <a:prstGeom prst="roundRect">
            <a:avLst>
              <a:gd name="adj" fmla="val 16667"/>
            </a:avLst>
          </a:prstGeom>
          <a:solidFill>
            <a:srgbClr val="60AC00"/>
          </a:solidFill>
          <a:ln w="12700" cap="flat" cmpd="sng">
            <a:solidFill>
              <a:srgbClr val="60AC00"/>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800">
                <a:solidFill>
                  <a:schemeClr val="lt1"/>
                </a:solidFill>
                <a:latin typeface="Fira Code"/>
                <a:ea typeface="Fira Code"/>
                <a:cs typeface="Fira Code"/>
                <a:sym typeface="Fira Code"/>
              </a:rPr>
              <a:t>$main</a:t>
            </a:r>
            <a:endParaRPr sz="800"/>
          </a:p>
        </p:txBody>
      </p:sp>
      <p:sp>
        <p:nvSpPr>
          <p:cNvPr id="267" name="Google Shape;267;p19"/>
          <p:cNvSpPr txBox="1">
            <a:spLocks noGrp="1"/>
          </p:cNvSpPr>
          <p:nvPr>
            <p:ph type="title"/>
          </p:nvPr>
        </p:nvSpPr>
        <p:spPr>
          <a:xfrm>
            <a:off x="311700" y="445025"/>
            <a:ext cx="8520600" cy="572700"/>
          </a:xfrm>
          <a:prstGeom prst="rect">
            <a:avLst/>
          </a:prstGeom>
        </p:spPr>
        <p:txBody>
          <a:bodyPr spcFirstLastPara="1" wrap="square" lIns="48975" tIns="24475" rIns="48975" bIns="24475" anchor="ctr" anchorCtr="0">
            <a:normAutofit/>
          </a:bodyPr>
          <a:lstStyle/>
          <a:p>
            <a:pPr marL="0" lvl="0" indent="0" algn="l" rtl="0">
              <a:spcBef>
                <a:spcPts val="0"/>
              </a:spcBef>
              <a:spcAft>
                <a:spcPts val="0"/>
              </a:spcAft>
              <a:buNone/>
            </a:pPr>
            <a:r>
              <a:rPr lang="en" sz="2800">
                <a:latin typeface="Arial"/>
                <a:ea typeface="Arial"/>
                <a:cs typeface="Arial"/>
                <a:sym typeface="Arial"/>
              </a:rPr>
              <a:t>Chromium Tier-Up Process</a:t>
            </a:r>
            <a:endParaRPr sz="2800">
              <a:latin typeface="Arial"/>
              <a:ea typeface="Arial"/>
              <a:cs typeface="Arial"/>
              <a:sym typeface="Arial"/>
            </a:endParaRPr>
          </a:p>
        </p:txBody>
      </p:sp>
      <p:pic>
        <p:nvPicPr>
          <p:cNvPr id="268" name="Google Shape;268;p19"/>
          <p:cNvPicPr preferRelativeResize="0"/>
          <p:nvPr/>
        </p:nvPicPr>
        <p:blipFill rotWithShape="1">
          <a:blip r:embed="rId3">
            <a:alphaModFix/>
          </a:blip>
          <a:srcRect/>
          <a:stretch/>
        </p:blipFill>
        <p:spPr>
          <a:xfrm>
            <a:off x="1899501" y="3331426"/>
            <a:ext cx="253800" cy="253800"/>
          </a:xfrm>
          <a:prstGeom prst="rect">
            <a:avLst/>
          </a:prstGeom>
          <a:noFill/>
          <a:ln>
            <a:noFill/>
          </a:ln>
        </p:spPr>
      </p:pic>
      <p:sp>
        <p:nvSpPr>
          <p:cNvPr id="269" name="Google Shape;269;p19"/>
          <p:cNvSpPr/>
          <p:nvPr/>
        </p:nvSpPr>
        <p:spPr>
          <a:xfrm>
            <a:off x="631725" y="1726725"/>
            <a:ext cx="891000" cy="845100"/>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800"/>
          </a:p>
        </p:txBody>
      </p:sp>
      <p:sp>
        <p:nvSpPr>
          <p:cNvPr id="270" name="Google Shape;270;p19"/>
          <p:cNvSpPr txBox="1"/>
          <p:nvPr/>
        </p:nvSpPr>
        <p:spPr>
          <a:xfrm>
            <a:off x="619825" y="1665350"/>
            <a:ext cx="837900" cy="1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Consolas"/>
                <a:ea typeface="Consolas"/>
                <a:cs typeface="Consolas"/>
                <a:sym typeface="Consolas"/>
              </a:rPr>
              <a:t>$main ( </a:t>
            </a:r>
            <a:endParaRPr sz="900">
              <a:solidFill>
                <a:schemeClr val="dk1"/>
              </a:solidFill>
              <a:latin typeface="Consolas"/>
              <a:ea typeface="Consolas"/>
              <a:cs typeface="Consolas"/>
              <a:sym typeface="Consolas"/>
            </a:endParaRPr>
          </a:p>
          <a:p>
            <a:pPr marL="0" lvl="0" indent="0" algn="ctr" rtl="0">
              <a:spcBef>
                <a:spcPts val="0"/>
              </a:spcBef>
              <a:spcAft>
                <a:spcPts val="0"/>
              </a:spcAft>
              <a:buNone/>
            </a:pPr>
            <a:r>
              <a:rPr lang="en" sz="900">
                <a:solidFill>
                  <a:schemeClr val="dk1"/>
                </a:solidFill>
                <a:latin typeface="Consolas"/>
                <a:ea typeface="Consolas"/>
                <a:cs typeface="Consolas"/>
                <a:sym typeface="Consolas"/>
              </a:rPr>
              <a:t>call $f1</a:t>
            </a:r>
            <a:endParaRPr sz="900">
              <a:solidFill>
                <a:schemeClr val="dk1"/>
              </a:solidFill>
              <a:latin typeface="Consolas"/>
              <a:ea typeface="Consolas"/>
              <a:cs typeface="Consolas"/>
              <a:sym typeface="Consolas"/>
            </a:endParaRPr>
          </a:p>
          <a:p>
            <a:pPr marL="0" lvl="0" indent="0" algn="l" rtl="0">
              <a:spcBef>
                <a:spcPts val="0"/>
              </a:spcBef>
              <a:spcAft>
                <a:spcPts val="0"/>
              </a:spcAft>
              <a:buNone/>
            </a:pPr>
            <a:r>
              <a:rPr lang="en" sz="900">
                <a:solidFill>
                  <a:schemeClr val="dk1"/>
                </a:solidFill>
                <a:latin typeface="Consolas"/>
                <a:ea typeface="Consolas"/>
                <a:cs typeface="Consolas"/>
                <a:sym typeface="Consolas"/>
              </a:rPr>
              <a:t>…</a:t>
            </a:r>
            <a:endParaRPr sz="900">
              <a:solidFill>
                <a:schemeClr val="dk1"/>
              </a:solidFill>
              <a:latin typeface="Consolas"/>
              <a:ea typeface="Consolas"/>
              <a:cs typeface="Consolas"/>
              <a:sym typeface="Consolas"/>
            </a:endParaRPr>
          </a:p>
          <a:p>
            <a:pPr marL="0" lvl="0" indent="0" algn="l" rtl="0">
              <a:spcBef>
                <a:spcPts val="0"/>
              </a:spcBef>
              <a:spcAft>
                <a:spcPts val="0"/>
              </a:spcAft>
              <a:buNone/>
            </a:pPr>
            <a:r>
              <a:rPr lang="en" sz="900">
                <a:solidFill>
                  <a:schemeClr val="dk1"/>
                </a:solidFill>
                <a:latin typeface="Consolas"/>
                <a:ea typeface="Consolas"/>
                <a:cs typeface="Consolas"/>
                <a:sym typeface="Consolas"/>
              </a:rPr>
              <a:t> call $f1</a:t>
            </a:r>
            <a:endParaRPr sz="900">
              <a:solidFill>
                <a:schemeClr val="dk1"/>
              </a:solidFill>
              <a:latin typeface="Consolas"/>
              <a:ea typeface="Consolas"/>
              <a:cs typeface="Consolas"/>
              <a:sym typeface="Consolas"/>
            </a:endParaRPr>
          </a:p>
          <a:p>
            <a:pPr marL="0" lvl="0" indent="0" algn="l" rtl="0">
              <a:spcBef>
                <a:spcPts val="0"/>
              </a:spcBef>
              <a:spcAft>
                <a:spcPts val="0"/>
              </a:spcAft>
              <a:buNone/>
            </a:pPr>
            <a:r>
              <a:rPr lang="en" sz="900">
                <a:solidFill>
                  <a:schemeClr val="dk1"/>
                </a:solidFill>
                <a:latin typeface="Consolas"/>
                <a:ea typeface="Consolas"/>
                <a:cs typeface="Consolas"/>
                <a:sym typeface="Consolas"/>
              </a:rPr>
              <a:t>)</a:t>
            </a:r>
            <a:endParaRPr sz="900">
              <a:solidFill>
                <a:schemeClr val="dk1"/>
              </a:solidFill>
              <a:latin typeface="Consolas"/>
              <a:ea typeface="Consolas"/>
              <a:cs typeface="Consolas"/>
              <a:sym typeface="Consolas"/>
            </a:endParaRPr>
          </a:p>
          <a:p>
            <a:pPr marL="0" lvl="0" indent="0" algn="l" rtl="0">
              <a:spcBef>
                <a:spcPts val="0"/>
              </a:spcBef>
              <a:spcAft>
                <a:spcPts val="0"/>
              </a:spcAft>
              <a:buNone/>
            </a:pPr>
            <a:endParaRPr sz="900">
              <a:solidFill>
                <a:schemeClr val="dk1"/>
              </a:solidFill>
              <a:latin typeface="Consolas"/>
              <a:ea typeface="Consolas"/>
              <a:cs typeface="Consolas"/>
              <a:sym typeface="Consolas"/>
            </a:endParaRPr>
          </a:p>
          <a:p>
            <a:pPr marL="0" lvl="0" indent="0" algn="ctr" rtl="0">
              <a:spcBef>
                <a:spcPts val="0"/>
              </a:spcBef>
              <a:spcAft>
                <a:spcPts val="0"/>
              </a:spcAft>
              <a:buClr>
                <a:schemeClr val="dk1"/>
              </a:buClr>
              <a:buFont typeface="Arial"/>
              <a:buNone/>
            </a:pPr>
            <a:endParaRPr sz="900">
              <a:solidFill>
                <a:schemeClr val="dk1"/>
              </a:solidFill>
              <a:latin typeface="Consolas"/>
              <a:ea typeface="Consolas"/>
              <a:cs typeface="Consolas"/>
              <a:sym typeface="Consolas"/>
            </a:endParaRPr>
          </a:p>
        </p:txBody>
      </p:sp>
      <p:sp>
        <p:nvSpPr>
          <p:cNvPr id="271" name="Google Shape;271;p19"/>
          <p:cNvSpPr/>
          <p:nvPr/>
        </p:nvSpPr>
        <p:spPr>
          <a:xfrm>
            <a:off x="685350" y="1885725"/>
            <a:ext cx="768600" cy="138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2" name="Google Shape;272;p19"/>
          <p:cNvSpPr/>
          <p:nvPr/>
        </p:nvSpPr>
        <p:spPr>
          <a:xfrm>
            <a:off x="685350" y="2169475"/>
            <a:ext cx="768600" cy="138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19"/>
          <p:cNvSpPr/>
          <p:nvPr/>
        </p:nvSpPr>
        <p:spPr>
          <a:xfrm>
            <a:off x="6736599" y="1768400"/>
            <a:ext cx="729900" cy="253800"/>
          </a:xfrm>
          <a:prstGeom prst="roundRect">
            <a:avLst>
              <a:gd name="adj" fmla="val 16667"/>
            </a:avLst>
          </a:prstGeom>
          <a:solidFill>
            <a:schemeClr val="lt1"/>
          </a:solidFill>
          <a:ln w="28575" cap="flat" cmpd="sng">
            <a:solidFill>
              <a:srgbClr val="60AC00"/>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r>
              <a:rPr lang="en" sz="800">
                <a:solidFill>
                  <a:schemeClr val="dk1"/>
                </a:solidFill>
                <a:latin typeface="Fira Code"/>
                <a:ea typeface="Fira Code"/>
                <a:cs typeface="Fira Code"/>
                <a:sym typeface="Fira Code"/>
              </a:rPr>
              <a:t>$f1</a:t>
            </a:r>
            <a:r>
              <a:rPr lang="en" sz="800">
                <a:solidFill>
                  <a:schemeClr val="dk1"/>
                </a:solidFill>
                <a:latin typeface="Calibri"/>
                <a:ea typeface="Calibri"/>
                <a:cs typeface="Calibri"/>
                <a:sym typeface="Calibri"/>
              </a:rPr>
              <a:t> </a:t>
            </a:r>
            <a:r>
              <a:rPr lang="en" sz="900">
                <a:solidFill>
                  <a:schemeClr val="dk1"/>
                </a:solidFill>
                <a:latin typeface="Calibri"/>
                <a:ea typeface="Calibri"/>
                <a:cs typeface="Calibri"/>
                <a:sym typeface="Calibri"/>
              </a:rPr>
              <a:t>Call</a:t>
            </a:r>
            <a:endParaRPr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1"/>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27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Incorrect Compilation Assumption</a:t>
            </a:r>
            <a:endParaRPr/>
          </a:p>
        </p:txBody>
      </p:sp>
      <p:sp>
        <p:nvSpPr>
          <p:cNvPr id="279" name="Google Shape;279;p2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b="1"/>
              <a:t>Assumption</a:t>
            </a:r>
            <a:r>
              <a:rPr lang="en"/>
              <a:t>: WebAssembly compilation pipeline is same as native compilation</a:t>
            </a:r>
            <a:endParaRPr/>
          </a:p>
          <a:p>
            <a:pPr marL="457200" lvl="0" indent="-361950" algn="l" rtl="0">
              <a:spcBef>
                <a:spcPts val="1000"/>
              </a:spcBef>
              <a:spcAft>
                <a:spcPts val="0"/>
              </a:spcAft>
              <a:buSzPts val="2100"/>
              <a:buChar char="•"/>
            </a:pPr>
            <a:r>
              <a:rPr lang="en"/>
              <a:t>Unlike native binaries, WebAssembly modules usually undergo two compilation stages</a:t>
            </a:r>
            <a:endParaRPr/>
          </a:p>
          <a:p>
            <a:pPr marL="914400" lvl="1" indent="-342900" algn="l" rtl="0">
              <a:spcBef>
                <a:spcPts val="1000"/>
              </a:spcBef>
              <a:spcAft>
                <a:spcPts val="0"/>
              </a:spcAft>
              <a:buSzPts val="1800"/>
              <a:buChar char="•"/>
            </a:pPr>
            <a:r>
              <a:rPr lang="en"/>
              <a:t>One stage during source code compilation to WebAssembly</a:t>
            </a:r>
            <a:endParaRPr/>
          </a:p>
          <a:p>
            <a:pPr marL="914400" lvl="1" indent="-342900" algn="l" rtl="0">
              <a:spcBef>
                <a:spcPts val="1000"/>
              </a:spcBef>
              <a:spcAft>
                <a:spcPts val="0"/>
              </a:spcAft>
              <a:buSzPts val="1800"/>
              <a:buChar char="•"/>
            </a:pPr>
            <a:r>
              <a:rPr lang="en"/>
              <a:t>Second stage during browser execution to native code</a:t>
            </a:r>
            <a:endParaRPr/>
          </a:p>
          <a:p>
            <a:pPr marL="457200" lvl="0" indent="-361950" algn="l" rtl="0">
              <a:spcBef>
                <a:spcPts val="1000"/>
              </a:spcBef>
              <a:spcAft>
                <a:spcPts val="1000"/>
              </a:spcAft>
              <a:buSzPts val="2100"/>
              <a:buChar char="•"/>
            </a:pPr>
            <a:r>
              <a:rPr lang="en"/>
              <a:t>These compilation stages can interfere with each other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1"/>
          <p:cNvSpPr/>
          <p:nvPr/>
        </p:nvSpPr>
        <p:spPr>
          <a:xfrm>
            <a:off x="7672225" y="1739925"/>
            <a:ext cx="1314900" cy="1203900"/>
          </a:xfrm>
          <a:prstGeom prst="rect">
            <a:avLst/>
          </a:prstGeom>
          <a:solidFill>
            <a:srgbClr val="F4CCCC"/>
          </a:solidFill>
          <a:ln w="9525" cap="flat" cmpd="sng">
            <a:solidFill>
              <a:srgbClr val="FF0000"/>
            </a:solidFill>
            <a:prstDash val="dash"/>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285" name="Google Shape;285;p21"/>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Function Inlining in WebAssembly</a:t>
            </a:r>
            <a:endParaRPr/>
          </a:p>
        </p:txBody>
      </p:sp>
      <p:sp>
        <p:nvSpPr>
          <p:cNvPr id="286" name="Google Shape;286;p21"/>
          <p:cNvSpPr txBox="1">
            <a:spLocks noGrp="1"/>
          </p:cNvSpPr>
          <p:nvPr>
            <p:ph type="body" idx="1"/>
          </p:nvPr>
        </p:nvSpPr>
        <p:spPr>
          <a:xfrm>
            <a:off x="311700" y="1152475"/>
            <a:ext cx="4004100" cy="3636300"/>
          </a:xfrm>
          <a:prstGeom prst="rect">
            <a:avLst/>
          </a:prstGeom>
        </p:spPr>
        <p:txBody>
          <a:bodyPr spcFirstLastPara="1" wrap="square" lIns="68575" tIns="34275" rIns="68575" bIns="34275" anchor="t" anchorCtr="0">
            <a:normAutofit fontScale="92500" lnSpcReduction="20000"/>
          </a:bodyPr>
          <a:lstStyle/>
          <a:p>
            <a:pPr marL="457200" lvl="0" indent="-351948" algn="l" rtl="0">
              <a:lnSpc>
                <a:spcPct val="115000"/>
              </a:lnSpc>
              <a:spcBef>
                <a:spcPts val="800"/>
              </a:spcBef>
              <a:spcAft>
                <a:spcPts val="0"/>
              </a:spcAft>
              <a:buSzPct val="100000"/>
              <a:buChar char="•"/>
            </a:pPr>
            <a:r>
              <a:rPr lang="en"/>
              <a:t>Moves the code of a called function into its call sites</a:t>
            </a:r>
            <a:endParaRPr/>
          </a:p>
          <a:p>
            <a:pPr marL="457200" lvl="0" indent="-351948" algn="l" rtl="0">
              <a:lnSpc>
                <a:spcPct val="115000"/>
              </a:lnSpc>
              <a:spcBef>
                <a:spcPts val="1000"/>
              </a:spcBef>
              <a:spcAft>
                <a:spcPts val="0"/>
              </a:spcAft>
              <a:buSzPct val="100000"/>
              <a:buChar char="•"/>
            </a:pPr>
            <a:r>
              <a:rPr lang="en"/>
              <a:t>Normally, saves execution time spent on context switching</a:t>
            </a:r>
            <a:endParaRPr/>
          </a:p>
          <a:p>
            <a:pPr marL="457200" lvl="0" indent="-351948" algn="l" rtl="0">
              <a:lnSpc>
                <a:spcPct val="115000"/>
              </a:lnSpc>
              <a:spcBef>
                <a:spcPts val="1000"/>
              </a:spcBef>
              <a:spcAft>
                <a:spcPts val="0"/>
              </a:spcAft>
              <a:buSzPct val="100000"/>
              <a:buChar char="•"/>
            </a:pPr>
            <a:r>
              <a:rPr lang="en"/>
              <a:t>However, increased code size can interfere with tiering-up process</a:t>
            </a:r>
            <a:endParaRPr/>
          </a:p>
          <a:p>
            <a:pPr marL="0" lvl="0" indent="0" algn="l" rtl="0">
              <a:lnSpc>
                <a:spcPct val="115000"/>
              </a:lnSpc>
              <a:spcBef>
                <a:spcPts val="1000"/>
              </a:spcBef>
              <a:spcAft>
                <a:spcPts val="0"/>
              </a:spcAft>
              <a:buNone/>
            </a:pPr>
            <a:endParaRPr/>
          </a:p>
          <a:p>
            <a:pPr marL="0" lvl="0" indent="0" algn="l" rtl="0">
              <a:lnSpc>
                <a:spcPct val="115000"/>
              </a:lnSpc>
              <a:spcBef>
                <a:spcPts val="1000"/>
              </a:spcBef>
              <a:spcAft>
                <a:spcPts val="0"/>
              </a:spcAft>
              <a:buNone/>
            </a:pPr>
            <a:endParaRPr/>
          </a:p>
          <a:p>
            <a:pPr marL="0" lvl="0" indent="0" algn="l" rtl="0">
              <a:lnSpc>
                <a:spcPct val="115000"/>
              </a:lnSpc>
              <a:spcBef>
                <a:spcPts val="1000"/>
              </a:spcBef>
              <a:spcAft>
                <a:spcPts val="1000"/>
              </a:spcAft>
              <a:buNone/>
            </a:pPr>
            <a:endParaRPr/>
          </a:p>
        </p:txBody>
      </p:sp>
      <p:sp>
        <p:nvSpPr>
          <p:cNvPr id="287" name="Google Shape;287;p21"/>
          <p:cNvSpPr/>
          <p:nvPr/>
        </p:nvSpPr>
        <p:spPr>
          <a:xfrm>
            <a:off x="5957088" y="1739925"/>
            <a:ext cx="1314900" cy="730800"/>
          </a:xfrm>
          <a:prstGeom prst="rect">
            <a:avLst/>
          </a:prstGeom>
          <a:solidFill>
            <a:schemeClr val="lt2"/>
          </a:solidFill>
          <a:ln w="9525" cap="flat" cmpd="sng">
            <a:solidFill>
              <a:schemeClr val="dk1"/>
            </a:solidFill>
            <a:prstDash val="dash"/>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288" name="Google Shape;288;p21"/>
          <p:cNvSpPr/>
          <p:nvPr/>
        </p:nvSpPr>
        <p:spPr>
          <a:xfrm>
            <a:off x="5957912" y="2500875"/>
            <a:ext cx="1314900" cy="1003800"/>
          </a:xfrm>
          <a:prstGeom prst="rect">
            <a:avLst/>
          </a:prstGeom>
          <a:solidFill>
            <a:srgbClr val="F4CCCC"/>
          </a:solidFill>
          <a:ln w="9525" cap="flat" cmpd="sng">
            <a:solidFill>
              <a:srgbClr val="FF0000"/>
            </a:solidFill>
            <a:prstDash val="dash"/>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289" name="Google Shape;289;p21"/>
          <p:cNvSpPr/>
          <p:nvPr/>
        </p:nvSpPr>
        <p:spPr>
          <a:xfrm>
            <a:off x="4572000" y="2599075"/>
            <a:ext cx="1038300" cy="1041900"/>
          </a:xfrm>
          <a:prstGeom prst="rect">
            <a:avLst/>
          </a:prstGeom>
          <a:solidFill>
            <a:srgbClr val="F4CCCC"/>
          </a:solidFill>
          <a:ln w="9525" cap="flat" cmpd="sng">
            <a:solidFill>
              <a:srgbClr val="FF0000"/>
            </a:solidFill>
            <a:prstDash val="dash"/>
            <a:miter lim="800000"/>
            <a:headEnd type="none" w="sm" len="sm"/>
            <a:tailEnd type="none" w="sm" len="sm"/>
          </a:ln>
        </p:spPr>
        <p:txBody>
          <a:bodyPr spcFirstLastPara="1" wrap="square" lIns="48975" tIns="24475" rIns="48975" bIns="24475" anchor="ctr" anchorCtr="0">
            <a:noAutofit/>
          </a:bodyPr>
          <a:lstStyle/>
          <a:p>
            <a:pPr marL="0" marR="0" lvl="0" indent="0" algn="l" rtl="0">
              <a:spcBef>
                <a:spcPts val="0"/>
              </a:spcBef>
              <a:spcAft>
                <a:spcPts val="0"/>
              </a:spcAft>
              <a:buNone/>
            </a:pPr>
            <a:endParaRPr sz="1000">
              <a:solidFill>
                <a:schemeClr val="lt1"/>
              </a:solidFill>
              <a:latin typeface="Calibri"/>
              <a:ea typeface="Calibri"/>
              <a:cs typeface="Calibri"/>
              <a:sym typeface="Calibri"/>
            </a:endParaRPr>
          </a:p>
        </p:txBody>
      </p:sp>
      <p:sp>
        <p:nvSpPr>
          <p:cNvPr id="290" name="Google Shape;290;p21"/>
          <p:cNvSpPr/>
          <p:nvPr/>
        </p:nvSpPr>
        <p:spPr>
          <a:xfrm>
            <a:off x="4572425" y="1705137"/>
            <a:ext cx="1017300" cy="866700"/>
          </a:xfrm>
          <a:prstGeom prst="rect">
            <a:avLst/>
          </a:prstGeom>
          <a:solidFill>
            <a:schemeClr val="lt2"/>
          </a:solidFill>
          <a:ln w="9525" cap="flat" cmpd="sng">
            <a:solidFill>
              <a:schemeClr val="dk1"/>
            </a:solidFill>
            <a:prstDash val="dash"/>
            <a:miter lim="800000"/>
            <a:headEnd type="none" w="sm" len="sm"/>
            <a:tailEnd type="none" w="sm" len="sm"/>
          </a:ln>
        </p:spPr>
        <p:txBody>
          <a:bodyPr spcFirstLastPara="1" wrap="square" lIns="48975" tIns="24475" rIns="48975" bIns="24475" anchor="ctr" anchorCtr="0">
            <a:noAutofit/>
          </a:bodyPr>
          <a:lstStyle/>
          <a:p>
            <a:pPr marL="0" marR="0" lvl="0" indent="0" algn="l" rtl="0">
              <a:spcBef>
                <a:spcPts val="0"/>
              </a:spcBef>
              <a:spcAft>
                <a:spcPts val="0"/>
              </a:spcAft>
              <a:buNone/>
            </a:pPr>
            <a:endParaRPr sz="1000">
              <a:solidFill>
                <a:schemeClr val="lt1"/>
              </a:solidFill>
              <a:latin typeface="Calibri"/>
              <a:ea typeface="Calibri"/>
              <a:cs typeface="Calibri"/>
              <a:sym typeface="Calibri"/>
            </a:endParaRPr>
          </a:p>
        </p:txBody>
      </p:sp>
      <p:sp>
        <p:nvSpPr>
          <p:cNvPr id="291" name="Google Shape;291;p21"/>
          <p:cNvSpPr txBox="1"/>
          <p:nvPr/>
        </p:nvSpPr>
        <p:spPr>
          <a:xfrm>
            <a:off x="5929250" y="1739925"/>
            <a:ext cx="1345200" cy="17040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1000">
                <a:solidFill>
                  <a:schemeClr val="dk1"/>
                </a:solidFill>
                <a:latin typeface="Fira Code"/>
                <a:ea typeface="Fira Code"/>
                <a:cs typeface="Fira Code"/>
                <a:sym typeface="Fira Code"/>
              </a:rPr>
              <a:t>(</a:t>
            </a:r>
            <a:r>
              <a:rPr lang="en" sz="1000" b="1">
                <a:solidFill>
                  <a:schemeClr val="dk1"/>
                </a:solidFill>
                <a:latin typeface="Fira Code"/>
                <a:ea typeface="Fira Code"/>
                <a:cs typeface="Fira Code"/>
                <a:sym typeface="Fira Code"/>
              </a:rPr>
              <a:t>func</a:t>
            </a:r>
            <a:r>
              <a:rPr lang="en" sz="1000">
                <a:solidFill>
                  <a:schemeClr val="dk1"/>
                </a:solidFill>
                <a:latin typeface="Fira Code"/>
                <a:ea typeface="Fira Code"/>
                <a:cs typeface="Fira Code"/>
                <a:sym typeface="Fira Code"/>
              </a:rPr>
              <a:t> $a </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i32.const 123</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i32.const 1024  </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i32.store)</a:t>
            </a:r>
            <a:endParaRPr sz="1000">
              <a:solidFill>
                <a:schemeClr val="dk1"/>
              </a:solidFill>
              <a:latin typeface="Fira Code"/>
              <a:ea typeface="Fira Code"/>
              <a:cs typeface="Fira Code"/>
              <a:sym typeface="Fira Code"/>
            </a:endParaRPr>
          </a:p>
          <a:p>
            <a:pPr marL="0" marR="0" lvl="0" indent="0" algn="l" rtl="0">
              <a:spcBef>
                <a:spcPts val="100"/>
              </a:spcBef>
              <a:spcAft>
                <a:spcPts val="0"/>
              </a:spcAft>
              <a:buNone/>
            </a:pPr>
            <a:endParaRPr sz="1000">
              <a:solidFill>
                <a:schemeClr val="dk1"/>
              </a:solidFill>
              <a:latin typeface="Fira Code"/>
              <a:ea typeface="Fira Code"/>
              <a:cs typeface="Fira Code"/>
              <a:sym typeface="Fira Code"/>
            </a:endParaRPr>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a:t>
            </a:r>
            <a:r>
              <a:rPr lang="en" sz="1000" b="1">
                <a:solidFill>
                  <a:schemeClr val="dk1"/>
                </a:solidFill>
                <a:latin typeface="Fira Code"/>
                <a:ea typeface="Fira Code"/>
                <a:cs typeface="Fira Code"/>
                <a:sym typeface="Fira Code"/>
              </a:rPr>
              <a:t>func</a:t>
            </a:r>
            <a:r>
              <a:rPr lang="en" sz="1000">
                <a:solidFill>
                  <a:schemeClr val="dk1"/>
                </a:solidFill>
                <a:latin typeface="Fira Code"/>
                <a:ea typeface="Fira Code"/>
                <a:cs typeface="Fira Code"/>
                <a:sym typeface="Fira Code"/>
              </a:rPr>
              <a:t> $b </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a:t>
            </a:r>
            <a:r>
              <a:rPr lang="en" sz="1000" b="1">
                <a:solidFill>
                  <a:schemeClr val="dk1"/>
                </a:solidFill>
                <a:latin typeface="Fira Code"/>
                <a:ea typeface="Fira Code"/>
                <a:cs typeface="Fira Code"/>
                <a:sym typeface="Fira Code"/>
              </a:rPr>
              <a:t>call</a:t>
            </a:r>
            <a:r>
              <a:rPr lang="en" sz="1000">
                <a:solidFill>
                  <a:schemeClr val="dk1"/>
                </a:solidFill>
                <a:latin typeface="Fira Code"/>
                <a:ea typeface="Fira Code"/>
                <a:cs typeface="Fira Code"/>
                <a:sym typeface="Fira Code"/>
              </a:rPr>
              <a:t> $a</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i32.const 1024</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i32.load</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a:t>
            </a:r>
            <a:r>
              <a:rPr lang="en" sz="1000" b="1">
                <a:solidFill>
                  <a:schemeClr val="dk1"/>
                </a:solidFill>
                <a:latin typeface="Fira Code"/>
                <a:ea typeface="Fira Code"/>
                <a:cs typeface="Fira Code"/>
                <a:sym typeface="Fira Code"/>
              </a:rPr>
              <a:t>return</a:t>
            </a:r>
            <a:r>
              <a:rPr lang="en" sz="1000">
                <a:solidFill>
                  <a:schemeClr val="dk1"/>
                </a:solidFill>
                <a:latin typeface="Fira Code"/>
                <a:ea typeface="Fira Code"/>
                <a:cs typeface="Fira Code"/>
                <a:sym typeface="Fira Code"/>
              </a:rPr>
              <a:t>)</a:t>
            </a:r>
            <a:endParaRPr sz="1000"/>
          </a:p>
        </p:txBody>
      </p:sp>
      <p:sp>
        <p:nvSpPr>
          <p:cNvPr id="292" name="Google Shape;292;p21"/>
          <p:cNvSpPr txBox="1"/>
          <p:nvPr/>
        </p:nvSpPr>
        <p:spPr>
          <a:xfrm>
            <a:off x="7672225" y="1739925"/>
            <a:ext cx="1345200" cy="12039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1000">
                <a:solidFill>
                  <a:schemeClr val="dk1"/>
                </a:solidFill>
                <a:latin typeface="Fira Code"/>
                <a:ea typeface="Fira Code"/>
                <a:cs typeface="Fira Code"/>
                <a:sym typeface="Fira Code"/>
              </a:rPr>
              <a:t>(</a:t>
            </a:r>
            <a:r>
              <a:rPr lang="en" sz="1000" b="1">
                <a:solidFill>
                  <a:schemeClr val="dk1"/>
                </a:solidFill>
                <a:latin typeface="Fira Code"/>
                <a:ea typeface="Fira Code"/>
                <a:cs typeface="Fira Code"/>
                <a:sym typeface="Fira Code"/>
              </a:rPr>
              <a:t>func</a:t>
            </a:r>
            <a:r>
              <a:rPr lang="en" sz="1000">
                <a:solidFill>
                  <a:schemeClr val="dk1"/>
                </a:solidFill>
                <a:latin typeface="Fira Code"/>
                <a:ea typeface="Fira Code"/>
                <a:cs typeface="Fira Code"/>
                <a:sym typeface="Fira Code"/>
              </a:rPr>
              <a:t> $b </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i32.const 123</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i32.const 1024  </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i32.store</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i32.const 1024</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i32.load</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a:t>
            </a:r>
            <a:r>
              <a:rPr lang="en" sz="1000" b="1">
                <a:solidFill>
                  <a:schemeClr val="dk1"/>
                </a:solidFill>
                <a:latin typeface="Fira Code"/>
                <a:ea typeface="Fira Code"/>
                <a:cs typeface="Fira Code"/>
                <a:sym typeface="Fira Code"/>
              </a:rPr>
              <a:t>return</a:t>
            </a:r>
            <a:r>
              <a:rPr lang="en" sz="1000">
                <a:solidFill>
                  <a:schemeClr val="dk1"/>
                </a:solidFill>
                <a:latin typeface="Fira Code"/>
                <a:ea typeface="Fira Code"/>
                <a:cs typeface="Fira Code"/>
                <a:sym typeface="Fira Code"/>
              </a:rPr>
              <a:t>)</a:t>
            </a:r>
            <a:endParaRPr sz="1000"/>
          </a:p>
        </p:txBody>
      </p:sp>
      <p:sp>
        <p:nvSpPr>
          <p:cNvPr id="293" name="Google Shape;293;p21"/>
          <p:cNvSpPr txBox="1"/>
          <p:nvPr/>
        </p:nvSpPr>
        <p:spPr>
          <a:xfrm>
            <a:off x="5929253" y="1321175"/>
            <a:ext cx="1288500" cy="4188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1200">
                <a:solidFill>
                  <a:schemeClr val="dk1"/>
                </a:solidFill>
              </a:rPr>
              <a:t>Before function inlining</a:t>
            </a:r>
            <a:endParaRPr sz="1200">
              <a:solidFill>
                <a:schemeClr val="dk1"/>
              </a:solidFill>
            </a:endParaRPr>
          </a:p>
        </p:txBody>
      </p:sp>
      <p:sp>
        <p:nvSpPr>
          <p:cNvPr id="294" name="Google Shape;294;p21"/>
          <p:cNvSpPr txBox="1"/>
          <p:nvPr/>
        </p:nvSpPr>
        <p:spPr>
          <a:xfrm>
            <a:off x="4569100" y="1709775"/>
            <a:ext cx="1135500" cy="1857900"/>
          </a:xfrm>
          <a:prstGeom prst="rect">
            <a:avLst/>
          </a:prstGeom>
          <a:noFill/>
          <a:ln>
            <a:noFill/>
          </a:ln>
        </p:spPr>
        <p:txBody>
          <a:bodyPr spcFirstLastPara="1" wrap="square" lIns="48975" tIns="24475" rIns="48975" bIns="24475" anchor="t" anchorCtr="0">
            <a:spAutoFit/>
          </a:bodyPr>
          <a:lstStyle/>
          <a:p>
            <a:pPr marL="0" marR="0" lvl="0" indent="0" algn="l" rtl="0">
              <a:spcBef>
                <a:spcPts val="0"/>
              </a:spcBef>
              <a:spcAft>
                <a:spcPts val="0"/>
              </a:spcAft>
              <a:buNone/>
            </a:pPr>
            <a:r>
              <a:rPr lang="en" sz="1000" b="1">
                <a:solidFill>
                  <a:schemeClr val="dk1"/>
                </a:solidFill>
                <a:latin typeface="Fira Code"/>
                <a:ea typeface="Fira Code"/>
                <a:cs typeface="Fira Code"/>
                <a:sym typeface="Fira Code"/>
              </a:rPr>
              <a:t>int</a:t>
            </a:r>
            <a:r>
              <a:rPr lang="en" sz="1000">
                <a:solidFill>
                  <a:schemeClr val="dk1"/>
                </a:solidFill>
                <a:latin typeface="Fira Code"/>
                <a:ea typeface="Fira Code"/>
                <a:cs typeface="Fira Code"/>
                <a:sym typeface="Fira Code"/>
              </a:rPr>
              <a:t> x;</a:t>
            </a:r>
            <a:endParaRPr sz="1000"/>
          </a:p>
          <a:p>
            <a:pPr marL="0" marR="0" lvl="0" indent="0" algn="l" rtl="0">
              <a:spcBef>
                <a:spcPts val="100"/>
              </a:spcBef>
              <a:spcAft>
                <a:spcPts val="0"/>
              </a:spcAft>
              <a:buNone/>
            </a:pPr>
            <a:r>
              <a:rPr lang="en" sz="1000" b="1">
                <a:solidFill>
                  <a:schemeClr val="dk1"/>
                </a:solidFill>
                <a:latin typeface="Fira Code"/>
                <a:ea typeface="Fira Code"/>
                <a:cs typeface="Fira Code"/>
                <a:sym typeface="Fira Code"/>
              </a:rPr>
              <a:t>function</a:t>
            </a:r>
            <a:r>
              <a:rPr lang="en" sz="1000">
                <a:solidFill>
                  <a:schemeClr val="dk1"/>
                </a:solidFill>
                <a:latin typeface="Fira Code"/>
                <a:ea typeface="Fira Code"/>
                <a:cs typeface="Fira Code"/>
                <a:sym typeface="Fira Code"/>
              </a:rPr>
              <a:t> a() {</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x = 123; </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a:t>
            </a:r>
            <a:endParaRPr sz="1000">
              <a:solidFill>
                <a:schemeClr val="dk1"/>
              </a:solidFill>
              <a:latin typeface="Fira Code"/>
              <a:ea typeface="Fira Code"/>
              <a:cs typeface="Fira Code"/>
              <a:sym typeface="Fira Code"/>
            </a:endParaRPr>
          </a:p>
          <a:p>
            <a:pPr marL="0" marR="0" lvl="0" indent="0" algn="l" rtl="0">
              <a:spcBef>
                <a:spcPts val="100"/>
              </a:spcBef>
              <a:spcAft>
                <a:spcPts val="0"/>
              </a:spcAft>
              <a:buNone/>
            </a:pPr>
            <a:endParaRPr sz="1000">
              <a:solidFill>
                <a:schemeClr val="dk1"/>
              </a:solidFill>
              <a:latin typeface="Fira Code"/>
              <a:ea typeface="Fira Code"/>
              <a:cs typeface="Fira Code"/>
              <a:sym typeface="Fira Code"/>
            </a:endParaRPr>
          </a:p>
          <a:p>
            <a:pPr marL="0" marR="0" lvl="0" indent="0" algn="l" rtl="0">
              <a:spcBef>
                <a:spcPts val="100"/>
              </a:spcBef>
              <a:spcAft>
                <a:spcPts val="0"/>
              </a:spcAft>
              <a:buNone/>
            </a:pPr>
            <a:r>
              <a:rPr lang="en" sz="1000" b="1">
                <a:solidFill>
                  <a:schemeClr val="dk1"/>
                </a:solidFill>
                <a:latin typeface="Fira Code"/>
                <a:ea typeface="Fira Code"/>
                <a:cs typeface="Fira Code"/>
                <a:sym typeface="Fira Code"/>
              </a:rPr>
              <a:t>function</a:t>
            </a:r>
            <a:r>
              <a:rPr lang="en" sz="1000">
                <a:solidFill>
                  <a:schemeClr val="dk1"/>
                </a:solidFill>
                <a:latin typeface="Fira Code"/>
                <a:ea typeface="Fira Code"/>
                <a:cs typeface="Fira Code"/>
                <a:sym typeface="Fira Code"/>
              </a:rPr>
              <a:t> b()</a:t>
            </a:r>
            <a:endParaRPr sz="1000">
              <a:solidFill>
                <a:schemeClr val="dk1"/>
              </a:solidFill>
              <a:latin typeface="Fira Code"/>
              <a:ea typeface="Fira Code"/>
              <a:cs typeface="Fira Code"/>
              <a:sym typeface="Fira Code"/>
            </a:endParaRPr>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a();</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  </a:t>
            </a:r>
            <a:r>
              <a:rPr lang="en" sz="1000" b="1">
                <a:solidFill>
                  <a:schemeClr val="dk1"/>
                </a:solidFill>
                <a:latin typeface="Fira Code"/>
                <a:ea typeface="Fira Code"/>
                <a:cs typeface="Fira Code"/>
                <a:sym typeface="Fira Code"/>
              </a:rPr>
              <a:t>return</a:t>
            </a:r>
            <a:r>
              <a:rPr lang="en" sz="1000">
                <a:solidFill>
                  <a:schemeClr val="dk1"/>
                </a:solidFill>
                <a:latin typeface="Fira Code"/>
                <a:ea typeface="Fira Code"/>
                <a:cs typeface="Fira Code"/>
                <a:sym typeface="Fira Code"/>
              </a:rPr>
              <a:t> x</a:t>
            </a:r>
            <a:endParaRPr sz="1000"/>
          </a:p>
          <a:p>
            <a:pPr marL="0" marR="0" lvl="0" indent="0" algn="l" rtl="0">
              <a:spcBef>
                <a:spcPts val="100"/>
              </a:spcBef>
              <a:spcAft>
                <a:spcPts val="0"/>
              </a:spcAft>
              <a:buNone/>
            </a:pPr>
            <a:r>
              <a:rPr lang="en" sz="1000">
                <a:solidFill>
                  <a:schemeClr val="dk1"/>
                </a:solidFill>
                <a:latin typeface="Fira Code"/>
                <a:ea typeface="Fira Code"/>
                <a:cs typeface="Fira Code"/>
                <a:sym typeface="Fira Code"/>
              </a:rPr>
              <a:t>}</a:t>
            </a:r>
            <a:endParaRPr sz="1000"/>
          </a:p>
        </p:txBody>
      </p:sp>
      <p:sp>
        <p:nvSpPr>
          <p:cNvPr id="295" name="Google Shape;295;p21"/>
          <p:cNvSpPr/>
          <p:nvPr/>
        </p:nvSpPr>
        <p:spPr>
          <a:xfrm>
            <a:off x="5674664" y="2098753"/>
            <a:ext cx="219300" cy="215400"/>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296" name="Google Shape;296;p21"/>
          <p:cNvSpPr/>
          <p:nvPr/>
        </p:nvSpPr>
        <p:spPr>
          <a:xfrm>
            <a:off x="7354160" y="2098753"/>
            <a:ext cx="219300" cy="215400"/>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297" name="Google Shape;297;p21"/>
          <p:cNvSpPr txBox="1"/>
          <p:nvPr/>
        </p:nvSpPr>
        <p:spPr>
          <a:xfrm>
            <a:off x="7685175" y="1290975"/>
            <a:ext cx="1314900" cy="4188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1200">
                <a:solidFill>
                  <a:schemeClr val="dk1"/>
                </a:solidFill>
              </a:rPr>
              <a:t>After function inlining</a:t>
            </a:r>
            <a:endParaRPr sz="1200">
              <a:solidFill>
                <a:schemeClr val="dk1"/>
              </a:solidFill>
            </a:endParaRPr>
          </a:p>
        </p:txBody>
      </p:sp>
      <p:sp>
        <p:nvSpPr>
          <p:cNvPr id="298" name="Google Shape;298;p21"/>
          <p:cNvSpPr/>
          <p:nvPr/>
        </p:nvSpPr>
        <p:spPr>
          <a:xfrm>
            <a:off x="7861147" y="1932725"/>
            <a:ext cx="1095600" cy="470700"/>
          </a:xfrm>
          <a:prstGeom prst="rect">
            <a:avLst/>
          </a:prstGeom>
          <a:solidFill>
            <a:srgbClr val="7F7F7F">
              <a:alpha val="14120"/>
            </a:srgbClr>
          </a:solidFill>
          <a:ln w="9525" cap="flat" cmpd="sng">
            <a:solidFill>
              <a:schemeClr val="dk1"/>
            </a:solidFill>
            <a:prstDash val="dash"/>
            <a:miter lim="800000"/>
            <a:headEnd type="none" w="sm" len="sm"/>
            <a:tailEnd type="none" w="sm" len="sm"/>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299" name="Google Shape;299;p21"/>
          <p:cNvSpPr txBox="1"/>
          <p:nvPr/>
        </p:nvSpPr>
        <p:spPr>
          <a:xfrm>
            <a:off x="4572425" y="1321175"/>
            <a:ext cx="1038300" cy="234000"/>
          </a:xfrm>
          <a:prstGeom prst="rect">
            <a:avLst/>
          </a:prstGeom>
          <a:noFill/>
          <a:ln>
            <a:noFill/>
          </a:ln>
        </p:spPr>
        <p:txBody>
          <a:bodyPr spcFirstLastPara="1" wrap="square" lIns="48975" tIns="24475" rIns="48975" bIns="24475" anchor="t" anchorCtr="0">
            <a:spAutoFit/>
          </a:bodyPr>
          <a:lstStyle/>
          <a:p>
            <a:pPr marL="0" marR="0" lvl="0" indent="0" algn="ctr" rtl="0">
              <a:spcBef>
                <a:spcPts val="0"/>
              </a:spcBef>
              <a:spcAft>
                <a:spcPts val="0"/>
              </a:spcAft>
              <a:buNone/>
            </a:pPr>
            <a:r>
              <a:rPr lang="en" sz="1200">
                <a:solidFill>
                  <a:schemeClr val="dk1"/>
                </a:solidFill>
              </a:rPr>
              <a:t>Source code</a:t>
            </a:r>
            <a:endParaRPr sz="1200"/>
          </a:p>
        </p:txBody>
      </p:sp>
      <p:sp>
        <p:nvSpPr>
          <p:cNvPr id="300" name="Google Shape;300;p21"/>
          <p:cNvSpPr/>
          <p:nvPr/>
        </p:nvSpPr>
        <p:spPr>
          <a:xfrm>
            <a:off x="6109100" y="2736700"/>
            <a:ext cx="663900" cy="181800"/>
          </a:xfrm>
          <a:prstGeom prst="rect">
            <a:avLst/>
          </a:prstGeom>
          <a:solidFill>
            <a:srgbClr val="00B050">
              <a:alpha val="27450"/>
            </a:srgbClr>
          </a:solidFill>
          <a:ln>
            <a:noFill/>
          </a:ln>
        </p:spPr>
        <p:txBody>
          <a:bodyPr spcFirstLastPara="1" wrap="square" lIns="48975" tIns="24475" rIns="48975" bIns="244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301" name="Google Shape;301;p21"/>
          <p:cNvSpPr txBox="1"/>
          <p:nvPr/>
        </p:nvSpPr>
        <p:spPr>
          <a:xfrm>
            <a:off x="311700" y="3468000"/>
            <a:ext cx="3877200" cy="8952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1000"/>
              </a:spcAft>
              <a:buClr>
                <a:schemeClr val="dk1"/>
              </a:buClr>
              <a:buSzPts val="1200"/>
              <a:buChar char="●"/>
            </a:pPr>
            <a:r>
              <a:rPr lang="en" sz="1800" b="1">
                <a:solidFill>
                  <a:schemeClr val="dk1"/>
                </a:solidFill>
              </a:rPr>
              <a:t>Counterintuitive impact </a:t>
            </a:r>
            <a:r>
              <a:rPr lang="en" sz="1800">
                <a:solidFill>
                  <a:schemeClr val="dk1"/>
                </a:solidFill>
              </a:rPr>
              <a:t>- Applying optimization leads to slower runtime performance</a:t>
            </a:r>
            <a:endParaRPr sz="18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1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2"/>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rgbClr val="000000"/>
              </a:buClr>
              <a:buSzPts val="990"/>
              <a:buFont typeface="Arial"/>
              <a:buNone/>
            </a:pPr>
            <a:r>
              <a:rPr lang="en" sz="2400"/>
              <a:t>When Function Inlining Meets WebAssembly</a:t>
            </a:r>
            <a:endParaRPr sz="2400"/>
          </a:p>
        </p:txBody>
      </p:sp>
      <p:sp>
        <p:nvSpPr>
          <p:cNvPr id="307" name="Google Shape;307;p22"/>
          <p:cNvSpPr txBox="1">
            <a:spLocks noGrp="1"/>
          </p:cNvSpPr>
          <p:nvPr>
            <p:ph type="body" idx="1"/>
          </p:nvPr>
        </p:nvSpPr>
        <p:spPr>
          <a:xfrm>
            <a:off x="311700" y="1152475"/>
            <a:ext cx="6438000" cy="3592200"/>
          </a:xfrm>
          <a:prstGeom prst="rect">
            <a:avLst/>
          </a:prstGeom>
        </p:spPr>
        <p:txBody>
          <a:bodyPr spcFirstLastPara="1" wrap="square" lIns="68575" tIns="34275" rIns="68575" bIns="34275" anchor="t" anchorCtr="0">
            <a:normAutofit lnSpcReduction="10000"/>
          </a:bodyPr>
          <a:lstStyle/>
          <a:p>
            <a:pPr marL="177800" lvl="0" indent="0" algn="l" rtl="0">
              <a:spcBef>
                <a:spcPts val="800"/>
              </a:spcBef>
              <a:spcAft>
                <a:spcPts val="0"/>
              </a:spcAft>
              <a:buNone/>
            </a:pPr>
            <a:endParaRPr/>
          </a:p>
          <a:p>
            <a:pPr marL="177800" lvl="0" indent="0" algn="l" rtl="0">
              <a:spcBef>
                <a:spcPts val="1000"/>
              </a:spcBef>
              <a:spcAft>
                <a:spcPts val="0"/>
              </a:spcAft>
              <a:buNone/>
            </a:pPr>
            <a:endParaRPr/>
          </a:p>
          <a:p>
            <a:pPr marL="520700" lvl="0" indent="0" algn="l" rtl="0">
              <a:spcBef>
                <a:spcPts val="1000"/>
              </a:spcBef>
              <a:spcAft>
                <a:spcPts val="0"/>
              </a:spcAft>
              <a:buNone/>
            </a:pPr>
            <a:endParaRPr b="1"/>
          </a:p>
          <a:p>
            <a:pPr marL="914400" lvl="1" indent="-342900" algn="l" rtl="0">
              <a:spcBef>
                <a:spcPts val="1000"/>
              </a:spcBef>
              <a:spcAft>
                <a:spcPts val="0"/>
              </a:spcAft>
              <a:buSzPts val="1800"/>
              <a:buChar char="•"/>
            </a:pPr>
            <a:r>
              <a:rPr lang="en" b="1"/>
              <a:t>RQ1 - Significance</a:t>
            </a:r>
            <a:r>
              <a:rPr lang="en"/>
              <a:t>: How often does function inlining counterintuitively impact WebAssembly modules, and are the effects unique to WebAssembly?</a:t>
            </a:r>
            <a:endParaRPr/>
          </a:p>
          <a:p>
            <a:pPr marL="914400" lvl="1" indent="-342900" algn="l" rtl="0">
              <a:spcBef>
                <a:spcPts val="1000"/>
              </a:spcBef>
              <a:spcAft>
                <a:spcPts val="0"/>
              </a:spcAft>
              <a:buSzPts val="1800"/>
              <a:buChar char="•"/>
            </a:pPr>
            <a:r>
              <a:rPr lang="en" b="1"/>
              <a:t>RQ2 - Function Characteristics</a:t>
            </a:r>
            <a:r>
              <a:rPr lang="en"/>
              <a:t>: Which characteristics of the inlined functions cause the counterintuitive behavior?</a:t>
            </a:r>
            <a:endParaRPr/>
          </a:p>
          <a:p>
            <a:pPr marL="914400" lvl="1" indent="-342900" algn="l" rtl="0">
              <a:spcBef>
                <a:spcPts val="1000"/>
              </a:spcBef>
              <a:spcAft>
                <a:spcPts val="1000"/>
              </a:spcAft>
              <a:buSzPts val="1800"/>
              <a:buChar char="•"/>
            </a:pPr>
            <a:r>
              <a:rPr lang="en" b="1"/>
              <a:t>RQ3 - Quantification</a:t>
            </a:r>
            <a:r>
              <a:rPr lang="en"/>
              <a:t>: How does excluding certain functions from inlining impact the counterintuitive effects?</a:t>
            </a:r>
            <a:endParaRPr/>
          </a:p>
        </p:txBody>
      </p:sp>
      <p:sp>
        <p:nvSpPr>
          <p:cNvPr id="308" name="Google Shape;308;p22"/>
          <p:cNvSpPr txBox="1"/>
          <p:nvPr/>
        </p:nvSpPr>
        <p:spPr>
          <a:xfrm>
            <a:off x="285750" y="1053375"/>
            <a:ext cx="6489900" cy="1140900"/>
          </a:xfrm>
          <a:prstGeom prst="rect">
            <a:avLst/>
          </a:prstGeom>
          <a:noFill/>
          <a:ln>
            <a:noFill/>
          </a:ln>
        </p:spPr>
        <p:txBody>
          <a:bodyPr spcFirstLastPara="1" wrap="square" lIns="91425" tIns="91425" rIns="91425" bIns="91425" anchor="t" anchorCtr="0">
            <a:noAutofit/>
          </a:bodyPr>
          <a:lstStyle/>
          <a:p>
            <a:pPr marL="457200" lvl="0" indent="-361950" algn="l" rtl="0">
              <a:lnSpc>
                <a:spcPct val="90000"/>
              </a:lnSpc>
              <a:spcBef>
                <a:spcPts val="800"/>
              </a:spcBef>
              <a:spcAft>
                <a:spcPts val="0"/>
              </a:spcAft>
              <a:buClr>
                <a:schemeClr val="dk1"/>
              </a:buClr>
              <a:buSzPts val="2100"/>
              <a:buChar char="•"/>
            </a:pPr>
            <a:r>
              <a:rPr lang="en" sz="2100">
                <a:solidFill>
                  <a:schemeClr val="dk1"/>
                </a:solidFill>
              </a:rPr>
              <a:t>Perform the first in-depth study of function inlining effects on WebAssembly modules</a:t>
            </a:r>
            <a:endParaRPr sz="2100">
              <a:solidFill>
                <a:schemeClr val="dk1"/>
              </a:solidFill>
            </a:endParaRPr>
          </a:p>
          <a:p>
            <a:pPr marL="457200" lvl="0" indent="-361950" algn="l" rtl="0">
              <a:lnSpc>
                <a:spcPct val="90000"/>
              </a:lnSpc>
              <a:spcBef>
                <a:spcPts val="1000"/>
              </a:spcBef>
              <a:spcAft>
                <a:spcPts val="1000"/>
              </a:spcAft>
              <a:buClr>
                <a:schemeClr val="dk1"/>
              </a:buClr>
              <a:buSzPts val="2100"/>
              <a:buChar char="•"/>
            </a:pPr>
            <a:r>
              <a:rPr lang="en" sz="2100">
                <a:solidFill>
                  <a:schemeClr val="dk1"/>
                </a:solidFill>
              </a:rPr>
              <a:t>Investigate three research questions: </a:t>
            </a:r>
            <a:endParaRPr sz="21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Selecting C/C++ Source Programs</a:t>
            </a:r>
            <a:endParaRPr/>
          </a:p>
        </p:txBody>
      </p:sp>
      <p:sp>
        <p:nvSpPr>
          <p:cNvPr id="314" name="Google Shape;314;p23"/>
          <p:cNvSpPr txBox="1">
            <a:spLocks noGrp="1"/>
          </p:cNvSpPr>
          <p:nvPr>
            <p:ph type="body" idx="1"/>
          </p:nvPr>
        </p:nvSpPr>
        <p:spPr>
          <a:xfrm>
            <a:off x="311700" y="1152475"/>
            <a:ext cx="4260300" cy="34164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a:t>Evaluate function inlining passes on C/C++ files from </a:t>
            </a:r>
            <a:r>
              <a:rPr lang="en" b="1"/>
              <a:t>LLVM Test Suite</a:t>
            </a:r>
            <a:endParaRPr/>
          </a:p>
          <a:p>
            <a:pPr marL="914400" lvl="1" indent="-342900" algn="l" rtl="0">
              <a:spcBef>
                <a:spcPts val="1000"/>
              </a:spcBef>
              <a:spcAft>
                <a:spcPts val="0"/>
              </a:spcAft>
              <a:buSzPts val="1800"/>
              <a:buChar char="•"/>
            </a:pPr>
            <a:r>
              <a:rPr lang="en"/>
              <a:t>Complex enough to trigger optimization passes</a:t>
            </a:r>
            <a:endParaRPr/>
          </a:p>
          <a:p>
            <a:pPr marL="457200" lvl="0" indent="-361950" algn="l" rtl="0">
              <a:spcBef>
                <a:spcPts val="1000"/>
              </a:spcBef>
              <a:spcAft>
                <a:spcPts val="0"/>
              </a:spcAft>
              <a:buSzPts val="2100"/>
              <a:buChar char="•"/>
            </a:pPr>
            <a:r>
              <a:rPr lang="en"/>
              <a:t>Of 143 total samples, 16 cannot compile with Emscripten</a:t>
            </a:r>
            <a:endParaRPr/>
          </a:p>
          <a:p>
            <a:pPr marL="457200" lvl="0" indent="-361950" algn="l" rtl="0">
              <a:spcBef>
                <a:spcPts val="1000"/>
              </a:spcBef>
              <a:spcAft>
                <a:spcPts val="1000"/>
              </a:spcAft>
              <a:buSzPts val="2100"/>
              <a:buChar char="•"/>
            </a:pPr>
            <a:r>
              <a:rPr lang="en" b="1"/>
              <a:t>127 </a:t>
            </a:r>
            <a:r>
              <a:rPr lang="en"/>
              <a:t>programs in total</a:t>
            </a:r>
            <a:endParaRPr/>
          </a:p>
        </p:txBody>
      </p:sp>
      <p:graphicFrame>
        <p:nvGraphicFramePr>
          <p:cNvPr id="315" name="Google Shape;315;p23"/>
          <p:cNvGraphicFramePr/>
          <p:nvPr/>
        </p:nvGraphicFramePr>
        <p:xfrm>
          <a:off x="5666875" y="816200"/>
          <a:ext cx="3000000" cy="3000000"/>
        </p:xfrm>
        <a:graphic>
          <a:graphicData uri="http://schemas.openxmlformats.org/drawingml/2006/table">
            <a:tbl>
              <a:tblPr>
                <a:noFill/>
                <a:tableStyleId>{BAB019AB-D5A7-47AD-87BF-E3158078384D}</a:tableStyleId>
              </a:tblPr>
              <a:tblGrid>
                <a:gridCol w="1392975">
                  <a:extLst>
                    <a:ext uri="{9D8B030D-6E8A-4147-A177-3AD203B41FA5}">
                      <a16:colId xmlns:a16="http://schemas.microsoft.com/office/drawing/2014/main" val="20000"/>
                    </a:ext>
                  </a:extLst>
                </a:gridCol>
                <a:gridCol w="904250">
                  <a:extLst>
                    <a:ext uri="{9D8B030D-6E8A-4147-A177-3AD203B41FA5}">
                      <a16:colId xmlns:a16="http://schemas.microsoft.com/office/drawing/2014/main" val="20001"/>
                    </a:ext>
                  </a:extLst>
                </a:gridCol>
                <a:gridCol w="685825">
                  <a:extLst>
                    <a:ext uri="{9D8B030D-6E8A-4147-A177-3AD203B41FA5}">
                      <a16:colId xmlns:a16="http://schemas.microsoft.com/office/drawing/2014/main" val="20002"/>
                    </a:ext>
                  </a:extLst>
                </a:gridCol>
              </a:tblGrid>
              <a:tr h="231375">
                <a:tc>
                  <a:txBody>
                    <a:bodyPr/>
                    <a:lstStyle/>
                    <a:p>
                      <a:pPr marL="0" lvl="0" indent="0" algn="ctr" rtl="0">
                        <a:lnSpc>
                          <a:spcPct val="115000"/>
                        </a:lnSpc>
                        <a:spcBef>
                          <a:spcPts val="0"/>
                        </a:spcBef>
                        <a:spcAft>
                          <a:spcPts val="0"/>
                        </a:spcAft>
                        <a:buNone/>
                      </a:pPr>
                      <a:r>
                        <a:rPr lang="en" sz="1200" b="1">
                          <a:solidFill>
                            <a:schemeClr val="lt1"/>
                          </a:solidFill>
                        </a:rPr>
                        <a:t>Subdirectory</a:t>
                      </a:r>
                      <a:endParaRPr sz="1200" b="1">
                        <a:solidFill>
                          <a:schemeClr val="lt1"/>
                        </a:solidFill>
                      </a:endParaRPr>
                    </a:p>
                  </a:txBody>
                  <a:tcPr marL="28575" marR="28575" marT="19050" marB="19050" anchor="b">
                    <a:solidFill>
                      <a:schemeClr val="dk1"/>
                    </a:solidFill>
                  </a:tcPr>
                </a:tc>
                <a:tc>
                  <a:txBody>
                    <a:bodyPr/>
                    <a:lstStyle/>
                    <a:p>
                      <a:pPr marL="0" lvl="0" indent="0" algn="ctr" rtl="0">
                        <a:lnSpc>
                          <a:spcPct val="115000"/>
                        </a:lnSpc>
                        <a:spcBef>
                          <a:spcPts val="0"/>
                        </a:spcBef>
                        <a:spcAft>
                          <a:spcPts val="0"/>
                        </a:spcAft>
                        <a:buNone/>
                      </a:pPr>
                      <a:r>
                        <a:rPr lang="en" sz="1200" b="1">
                          <a:solidFill>
                            <a:schemeClr val="lt1"/>
                          </a:solidFill>
                        </a:rPr>
                        <a:t># of Samples</a:t>
                      </a:r>
                      <a:endParaRPr sz="1200" b="1">
                        <a:solidFill>
                          <a:schemeClr val="lt1"/>
                        </a:solidFill>
                      </a:endParaRPr>
                    </a:p>
                  </a:txBody>
                  <a:tcPr marL="28575" marR="28575" marT="19050" marB="19050" anchor="b">
                    <a:solidFill>
                      <a:schemeClr val="dk1"/>
                    </a:solidFill>
                  </a:tcPr>
                </a:tc>
                <a:tc>
                  <a:txBody>
                    <a:bodyPr/>
                    <a:lstStyle/>
                    <a:p>
                      <a:pPr marL="0" lvl="0" indent="0" algn="ctr" rtl="0">
                        <a:lnSpc>
                          <a:spcPct val="115000"/>
                        </a:lnSpc>
                        <a:spcBef>
                          <a:spcPts val="0"/>
                        </a:spcBef>
                        <a:spcAft>
                          <a:spcPts val="0"/>
                        </a:spcAft>
                        <a:buNone/>
                      </a:pPr>
                      <a:r>
                        <a:rPr lang="en" sz="1200" b="1">
                          <a:solidFill>
                            <a:schemeClr val="lt1"/>
                          </a:solidFill>
                        </a:rPr>
                        <a:t># of LOC</a:t>
                      </a:r>
                      <a:endParaRPr sz="1200" b="1">
                        <a:solidFill>
                          <a:schemeClr val="lt1"/>
                        </a:solidFill>
                      </a:endParaRPr>
                    </a:p>
                  </a:txBody>
                  <a:tcPr marL="28575" marR="28575" marT="19050" marB="19050" anchor="b">
                    <a:solidFill>
                      <a:schemeClr val="dk1"/>
                    </a:solidFill>
                  </a:tcPr>
                </a:tc>
                <a:extLst>
                  <a:ext uri="{0D108BD9-81ED-4DB2-BD59-A6C34878D82A}">
                    <a16:rowId xmlns:a16="http://schemas.microsoft.com/office/drawing/2014/main" val="10000"/>
                  </a:ext>
                </a:extLst>
              </a:tr>
              <a:tr h="231375">
                <a:tc>
                  <a:txBody>
                    <a:bodyPr/>
                    <a:lstStyle/>
                    <a:p>
                      <a:pPr marL="0" lvl="0" indent="0" algn="l" rtl="0">
                        <a:lnSpc>
                          <a:spcPct val="115000"/>
                        </a:lnSpc>
                        <a:spcBef>
                          <a:spcPts val="0"/>
                        </a:spcBef>
                        <a:spcAft>
                          <a:spcPts val="0"/>
                        </a:spcAft>
                        <a:buNone/>
                      </a:pPr>
                      <a:r>
                        <a:rPr lang="en" sz="1000"/>
                        <a:t>Adobe-C++</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6</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696</a:t>
                      </a:r>
                      <a:endParaRPr sz="1000"/>
                    </a:p>
                  </a:txBody>
                  <a:tcPr marL="28575" marR="28575" marT="19050" marB="19050" anchor="b">
                    <a:solidFill>
                      <a:schemeClr val="lt1"/>
                    </a:solidFill>
                  </a:tcPr>
                </a:tc>
                <a:extLst>
                  <a:ext uri="{0D108BD9-81ED-4DB2-BD59-A6C34878D82A}">
                    <a16:rowId xmlns:a16="http://schemas.microsoft.com/office/drawing/2014/main" val="10001"/>
                  </a:ext>
                </a:extLst>
              </a:tr>
              <a:tr h="231375">
                <a:tc>
                  <a:txBody>
                    <a:bodyPr/>
                    <a:lstStyle/>
                    <a:p>
                      <a:pPr marL="0" lvl="0" indent="0" algn="l" rtl="0">
                        <a:lnSpc>
                          <a:spcPct val="115000"/>
                        </a:lnSpc>
                        <a:spcBef>
                          <a:spcPts val="0"/>
                        </a:spcBef>
                        <a:spcAft>
                          <a:spcPts val="0"/>
                        </a:spcAft>
                        <a:buNone/>
                      </a:pPr>
                      <a:r>
                        <a:rPr lang="en" sz="1000"/>
                        <a:t>BenchmarkGame</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8</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549</a:t>
                      </a:r>
                      <a:endParaRPr sz="1000"/>
                    </a:p>
                  </a:txBody>
                  <a:tcPr marL="28575" marR="28575" marT="19050" marB="19050" anchor="b">
                    <a:solidFill>
                      <a:schemeClr val="lt1"/>
                    </a:solidFill>
                  </a:tcPr>
                </a:tc>
                <a:extLst>
                  <a:ext uri="{0D108BD9-81ED-4DB2-BD59-A6C34878D82A}">
                    <a16:rowId xmlns:a16="http://schemas.microsoft.com/office/drawing/2014/main" val="10002"/>
                  </a:ext>
                </a:extLst>
              </a:tr>
              <a:tr h="231375">
                <a:tc>
                  <a:txBody>
                    <a:bodyPr/>
                    <a:lstStyle/>
                    <a:p>
                      <a:pPr marL="0" lvl="0" indent="0" algn="l" rtl="0">
                        <a:lnSpc>
                          <a:spcPct val="115000"/>
                        </a:lnSpc>
                        <a:spcBef>
                          <a:spcPts val="0"/>
                        </a:spcBef>
                        <a:spcAft>
                          <a:spcPts val="0"/>
                        </a:spcAft>
                        <a:buNone/>
                      </a:pPr>
                      <a:r>
                        <a:rPr lang="en" sz="1000"/>
                        <a:t>CoyoteBench</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4</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1,294</a:t>
                      </a:r>
                      <a:endParaRPr sz="1000"/>
                    </a:p>
                  </a:txBody>
                  <a:tcPr marL="28575" marR="28575" marT="19050" marB="19050" anchor="b">
                    <a:solidFill>
                      <a:schemeClr val="lt1"/>
                    </a:solidFill>
                  </a:tcPr>
                </a:tc>
                <a:extLst>
                  <a:ext uri="{0D108BD9-81ED-4DB2-BD59-A6C34878D82A}">
                    <a16:rowId xmlns:a16="http://schemas.microsoft.com/office/drawing/2014/main" val="10003"/>
                  </a:ext>
                </a:extLst>
              </a:tr>
              <a:tr h="231375">
                <a:tc>
                  <a:txBody>
                    <a:bodyPr/>
                    <a:lstStyle/>
                    <a:p>
                      <a:pPr marL="0" lvl="0" indent="0" algn="l" rtl="0">
                        <a:lnSpc>
                          <a:spcPct val="115000"/>
                        </a:lnSpc>
                        <a:spcBef>
                          <a:spcPts val="0"/>
                        </a:spcBef>
                        <a:spcAft>
                          <a:spcPts val="0"/>
                        </a:spcAft>
                        <a:buNone/>
                      </a:pPr>
                      <a:r>
                        <a:rPr lang="en" sz="1000"/>
                        <a:t>Dhrystone</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2</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767</a:t>
                      </a:r>
                      <a:endParaRPr sz="1000"/>
                    </a:p>
                  </a:txBody>
                  <a:tcPr marL="28575" marR="28575" marT="19050" marB="19050" anchor="b">
                    <a:solidFill>
                      <a:schemeClr val="lt1"/>
                    </a:solidFill>
                  </a:tcPr>
                </a:tc>
                <a:extLst>
                  <a:ext uri="{0D108BD9-81ED-4DB2-BD59-A6C34878D82A}">
                    <a16:rowId xmlns:a16="http://schemas.microsoft.com/office/drawing/2014/main" val="10004"/>
                  </a:ext>
                </a:extLst>
              </a:tr>
              <a:tr h="231375">
                <a:tc>
                  <a:txBody>
                    <a:bodyPr/>
                    <a:lstStyle/>
                    <a:p>
                      <a:pPr marL="0" lvl="0" indent="0" algn="l" rtl="0">
                        <a:lnSpc>
                          <a:spcPct val="115000"/>
                        </a:lnSpc>
                        <a:spcBef>
                          <a:spcPts val="0"/>
                        </a:spcBef>
                        <a:spcAft>
                          <a:spcPts val="0"/>
                        </a:spcAft>
                        <a:buNone/>
                      </a:pPr>
                      <a:r>
                        <a:rPr lang="en" sz="1000"/>
                        <a:t>Linpack</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1</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552</a:t>
                      </a:r>
                      <a:endParaRPr sz="1000"/>
                    </a:p>
                  </a:txBody>
                  <a:tcPr marL="28575" marR="28575" marT="19050" marB="19050" anchor="b">
                    <a:solidFill>
                      <a:schemeClr val="lt1"/>
                    </a:solidFill>
                  </a:tcPr>
                </a:tc>
                <a:extLst>
                  <a:ext uri="{0D108BD9-81ED-4DB2-BD59-A6C34878D82A}">
                    <a16:rowId xmlns:a16="http://schemas.microsoft.com/office/drawing/2014/main" val="10005"/>
                  </a:ext>
                </a:extLst>
              </a:tr>
              <a:tr h="231375">
                <a:tc>
                  <a:txBody>
                    <a:bodyPr/>
                    <a:lstStyle/>
                    <a:p>
                      <a:pPr marL="0" lvl="0" indent="0" algn="l" rtl="0">
                        <a:lnSpc>
                          <a:spcPct val="115000"/>
                        </a:lnSpc>
                        <a:spcBef>
                          <a:spcPts val="0"/>
                        </a:spcBef>
                        <a:spcAft>
                          <a:spcPts val="0"/>
                        </a:spcAft>
                        <a:buNone/>
                      </a:pPr>
                      <a:r>
                        <a:rPr lang="en" sz="1000"/>
                        <a:t>McGill</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4</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956</a:t>
                      </a:r>
                      <a:endParaRPr sz="1000"/>
                    </a:p>
                  </a:txBody>
                  <a:tcPr marL="28575" marR="28575" marT="19050" marB="19050" anchor="b">
                    <a:solidFill>
                      <a:schemeClr val="lt1"/>
                    </a:solidFill>
                  </a:tcPr>
                </a:tc>
                <a:extLst>
                  <a:ext uri="{0D108BD9-81ED-4DB2-BD59-A6C34878D82A}">
                    <a16:rowId xmlns:a16="http://schemas.microsoft.com/office/drawing/2014/main" val="10006"/>
                  </a:ext>
                </a:extLst>
              </a:tr>
              <a:tr h="231375">
                <a:tc>
                  <a:txBody>
                    <a:bodyPr/>
                    <a:lstStyle/>
                    <a:p>
                      <a:pPr marL="0" lvl="0" indent="0" algn="l" rtl="0">
                        <a:lnSpc>
                          <a:spcPct val="115000"/>
                        </a:lnSpc>
                        <a:spcBef>
                          <a:spcPts val="0"/>
                        </a:spcBef>
                        <a:spcAft>
                          <a:spcPts val="0"/>
                        </a:spcAft>
                        <a:buNone/>
                      </a:pPr>
                      <a:r>
                        <a:rPr lang="en" sz="1000"/>
                        <a:t>Misc</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27</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3,487</a:t>
                      </a:r>
                      <a:endParaRPr sz="1000"/>
                    </a:p>
                  </a:txBody>
                  <a:tcPr marL="28575" marR="28575" marT="19050" marB="19050" anchor="b">
                    <a:solidFill>
                      <a:schemeClr val="lt1"/>
                    </a:solidFill>
                  </a:tcPr>
                </a:tc>
                <a:extLst>
                  <a:ext uri="{0D108BD9-81ED-4DB2-BD59-A6C34878D82A}">
                    <a16:rowId xmlns:a16="http://schemas.microsoft.com/office/drawing/2014/main" val="10007"/>
                  </a:ext>
                </a:extLst>
              </a:tr>
              <a:tr h="231375">
                <a:tc>
                  <a:txBody>
                    <a:bodyPr/>
                    <a:lstStyle/>
                    <a:p>
                      <a:pPr marL="0" lvl="0" indent="0" algn="l" rtl="0">
                        <a:lnSpc>
                          <a:spcPct val="115000"/>
                        </a:lnSpc>
                        <a:spcBef>
                          <a:spcPts val="0"/>
                        </a:spcBef>
                        <a:spcAft>
                          <a:spcPts val="0"/>
                        </a:spcAft>
                        <a:buNone/>
                      </a:pPr>
                      <a:r>
                        <a:rPr lang="en" sz="1000"/>
                        <a:t>Misc-C++</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7</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1,341</a:t>
                      </a:r>
                      <a:endParaRPr sz="1000"/>
                    </a:p>
                  </a:txBody>
                  <a:tcPr marL="28575" marR="28575" marT="19050" marB="19050" anchor="b">
                    <a:solidFill>
                      <a:schemeClr val="lt1"/>
                    </a:solidFill>
                  </a:tcPr>
                </a:tc>
                <a:extLst>
                  <a:ext uri="{0D108BD9-81ED-4DB2-BD59-A6C34878D82A}">
                    <a16:rowId xmlns:a16="http://schemas.microsoft.com/office/drawing/2014/main" val="10008"/>
                  </a:ext>
                </a:extLst>
              </a:tr>
              <a:tr h="231375">
                <a:tc>
                  <a:txBody>
                    <a:bodyPr/>
                    <a:lstStyle/>
                    <a:p>
                      <a:pPr marL="0" lvl="0" indent="0" algn="l" rtl="0">
                        <a:lnSpc>
                          <a:spcPct val="115000"/>
                        </a:lnSpc>
                        <a:spcBef>
                          <a:spcPts val="0"/>
                        </a:spcBef>
                        <a:spcAft>
                          <a:spcPts val="0"/>
                        </a:spcAft>
                        <a:buNone/>
                      </a:pPr>
                      <a:r>
                        <a:rPr lang="en" sz="1000"/>
                        <a:t>Misc-C++-EH</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1</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16,846</a:t>
                      </a:r>
                      <a:endParaRPr sz="1000"/>
                    </a:p>
                  </a:txBody>
                  <a:tcPr marL="28575" marR="28575" marT="19050" marB="19050" anchor="b">
                    <a:solidFill>
                      <a:schemeClr val="lt1"/>
                    </a:solidFill>
                  </a:tcPr>
                </a:tc>
                <a:extLst>
                  <a:ext uri="{0D108BD9-81ED-4DB2-BD59-A6C34878D82A}">
                    <a16:rowId xmlns:a16="http://schemas.microsoft.com/office/drawing/2014/main" val="10009"/>
                  </a:ext>
                </a:extLst>
              </a:tr>
              <a:tr h="231375">
                <a:tc>
                  <a:txBody>
                    <a:bodyPr/>
                    <a:lstStyle/>
                    <a:p>
                      <a:pPr marL="0" lvl="0" indent="0" algn="l" rtl="0">
                        <a:lnSpc>
                          <a:spcPct val="115000"/>
                        </a:lnSpc>
                        <a:spcBef>
                          <a:spcPts val="0"/>
                        </a:spcBef>
                        <a:spcAft>
                          <a:spcPts val="0"/>
                        </a:spcAft>
                        <a:buNone/>
                      </a:pPr>
                      <a:r>
                        <a:rPr lang="en" sz="1000"/>
                        <a:t>Polybench</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32</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5,188</a:t>
                      </a:r>
                      <a:endParaRPr sz="1000"/>
                    </a:p>
                  </a:txBody>
                  <a:tcPr marL="28575" marR="28575" marT="19050" marB="19050" anchor="b">
                    <a:solidFill>
                      <a:schemeClr val="lt1"/>
                    </a:solidFill>
                  </a:tcPr>
                </a:tc>
                <a:extLst>
                  <a:ext uri="{0D108BD9-81ED-4DB2-BD59-A6C34878D82A}">
                    <a16:rowId xmlns:a16="http://schemas.microsoft.com/office/drawing/2014/main" val="10010"/>
                  </a:ext>
                </a:extLst>
              </a:tr>
              <a:tr h="231375">
                <a:tc>
                  <a:txBody>
                    <a:bodyPr/>
                    <a:lstStyle/>
                    <a:p>
                      <a:pPr marL="0" lvl="0" indent="0" algn="l" rtl="0">
                        <a:lnSpc>
                          <a:spcPct val="115000"/>
                        </a:lnSpc>
                        <a:spcBef>
                          <a:spcPts val="0"/>
                        </a:spcBef>
                        <a:spcAft>
                          <a:spcPts val="0"/>
                        </a:spcAft>
                        <a:buNone/>
                      </a:pPr>
                      <a:r>
                        <a:rPr lang="en" sz="1000"/>
                        <a:t>Shootout</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14</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663</a:t>
                      </a:r>
                      <a:endParaRPr sz="1000"/>
                    </a:p>
                  </a:txBody>
                  <a:tcPr marL="28575" marR="28575" marT="19050" marB="19050" anchor="b">
                    <a:solidFill>
                      <a:schemeClr val="lt1"/>
                    </a:solidFill>
                  </a:tcPr>
                </a:tc>
                <a:extLst>
                  <a:ext uri="{0D108BD9-81ED-4DB2-BD59-A6C34878D82A}">
                    <a16:rowId xmlns:a16="http://schemas.microsoft.com/office/drawing/2014/main" val="10011"/>
                  </a:ext>
                </a:extLst>
              </a:tr>
              <a:tr h="231375">
                <a:tc>
                  <a:txBody>
                    <a:bodyPr/>
                    <a:lstStyle/>
                    <a:p>
                      <a:pPr marL="0" lvl="0" indent="0" algn="l" rtl="0">
                        <a:lnSpc>
                          <a:spcPct val="115000"/>
                        </a:lnSpc>
                        <a:spcBef>
                          <a:spcPts val="0"/>
                        </a:spcBef>
                        <a:spcAft>
                          <a:spcPts val="0"/>
                        </a:spcAft>
                        <a:buNone/>
                      </a:pPr>
                      <a:r>
                        <a:rPr lang="en" sz="1000"/>
                        <a:t>Shootout-C++</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25</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972</a:t>
                      </a:r>
                      <a:endParaRPr sz="1000"/>
                    </a:p>
                  </a:txBody>
                  <a:tcPr marL="28575" marR="28575" marT="19050" marB="19050" anchor="b">
                    <a:solidFill>
                      <a:schemeClr val="lt1"/>
                    </a:solidFill>
                  </a:tcPr>
                </a:tc>
                <a:extLst>
                  <a:ext uri="{0D108BD9-81ED-4DB2-BD59-A6C34878D82A}">
                    <a16:rowId xmlns:a16="http://schemas.microsoft.com/office/drawing/2014/main" val="10012"/>
                  </a:ext>
                </a:extLst>
              </a:tr>
              <a:tr h="231375">
                <a:tc>
                  <a:txBody>
                    <a:bodyPr/>
                    <a:lstStyle/>
                    <a:p>
                      <a:pPr marL="0" lvl="0" indent="0" algn="l" rtl="0">
                        <a:lnSpc>
                          <a:spcPct val="115000"/>
                        </a:lnSpc>
                        <a:spcBef>
                          <a:spcPts val="0"/>
                        </a:spcBef>
                        <a:spcAft>
                          <a:spcPts val="0"/>
                        </a:spcAft>
                        <a:buNone/>
                      </a:pPr>
                      <a:r>
                        <a:rPr lang="en" sz="1000"/>
                        <a:t>SmallPT</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1</a:t>
                      </a:r>
                      <a:endParaRPr sz="1000"/>
                    </a:p>
                  </a:txBody>
                  <a:tcPr marL="28575" marR="28575" marT="19050" marB="19050" anchor="b">
                    <a:solidFill>
                      <a:schemeClr val="lt1"/>
                    </a:solidFill>
                  </a:tcPr>
                </a:tc>
                <a:tc>
                  <a:txBody>
                    <a:bodyPr/>
                    <a:lstStyle/>
                    <a:p>
                      <a:pPr marL="0" lvl="0" indent="0" algn="l" rtl="0">
                        <a:lnSpc>
                          <a:spcPct val="115000"/>
                        </a:lnSpc>
                        <a:spcBef>
                          <a:spcPts val="0"/>
                        </a:spcBef>
                        <a:spcAft>
                          <a:spcPts val="0"/>
                        </a:spcAft>
                        <a:buNone/>
                      </a:pPr>
                      <a:r>
                        <a:rPr lang="en" sz="1000"/>
                        <a:t>102</a:t>
                      </a:r>
                      <a:endParaRPr sz="1000"/>
                    </a:p>
                  </a:txBody>
                  <a:tcPr marL="28575" marR="28575" marT="19050" marB="19050" anchor="b">
                    <a:solidFill>
                      <a:schemeClr val="lt1"/>
                    </a:solidFill>
                  </a:tcPr>
                </a:tc>
                <a:extLst>
                  <a:ext uri="{0D108BD9-81ED-4DB2-BD59-A6C34878D82A}">
                    <a16:rowId xmlns:a16="http://schemas.microsoft.com/office/drawing/2014/main" val="10013"/>
                  </a:ext>
                </a:extLst>
              </a:tr>
              <a:tr h="231375">
                <a:tc>
                  <a:txBody>
                    <a:bodyPr/>
                    <a:lstStyle/>
                    <a:p>
                      <a:pPr marL="0" lvl="0" indent="0" algn="l" rtl="0">
                        <a:lnSpc>
                          <a:spcPct val="115000"/>
                        </a:lnSpc>
                        <a:spcBef>
                          <a:spcPts val="0"/>
                        </a:spcBef>
                        <a:spcAft>
                          <a:spcPts val="0"/>
                        </a:spcAft>
                        <a:buNone/>
                      </a:pPr>
                      <a:r>
                        <a:rPr lang="en" sz="1000"/>
                        <a:t>Stanford</a:t>
                      </a:r>
                      <a:endParaRPr sz="1000"/>
                    </a:p>
                  </a:txBody>
                  <a:tcPr marL="28575" marR="28575" marT="19050" marB="19050" anchor="b">
                    <a:lnB w="19050" cap="flat" cmpd="sng">
                      <a:solidFill>
                        <a:srgbClr val="9E9E9E"/>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t>11</a:t>
                      </a:r>
                      <a:endParaRPr sz="1000"/>
                    </a:p>
                  </a:txBody>
                  <a:tcPr marL="28575" marR="28575" marT="19050" marB="19050" anchor="b">
                    <a:lnB w="19050" cap="flat" cmpd="sng">
                      <a:solidFill>
                        <a:srgbClr val="9E9E9E"/>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t>1,332</a:t>
                      </a:r>
                      <a:endParaRPr sz="1000"/>
                    </a:p>
                  </a:txBody>
                  <a:tcPr marL="28575" marR="28575" marT="19050" marB="19050" anchor="b">
                    <a:lnB w="19050"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31375">
                <a:tc>
                  <a:txBody>
                    <a:bodyPr/>
                    <a:lstStyle/>
                    <a:p>
                      <a:pPr marL="0" lvl="0" indent="0" algn="l" rtl="0">
                        <a:lnSpc>
                          <a:spcPct val="115000"/>
                        </a:lnSpc>
                        <a:spcBef>
                          <a:spcPts val="0"/>
                        </a:spcBef>
                        <a:spcAft>
                          <a:spcPts val="0"/>
                        </a:spcAft>
                        <a:buNone/>
                      </a:pPr>
                      <a:r>
                        <a:rPr lang="en" sz="1000" b="1"/>
                        <a:t>Total</a:t>
                      </a:r>
                      <a:endParaRPr sz="1000" b="1"/>
                    </a:p>
                  </a:txBody>
                  <a:tcPr marL="28575" marR="28575" marT="19050" marB="19050" anchor="b">
                    <a:lnT w="19050" cap="flat" cmpd="sng">
                      <a:solidFill>
                        <a:srgbClr val="9E9E9E"/>
                      </a:solidFill>
                      <a:prstDash val="solid"/>
                      <a:round/>
                      <a:headEnd type="none" w="sm" len="sm"/>
                      <a:tailEnd type="none" w="sm" len="sm"/>
                    </a:lnT>
                    <a:solidFill>
                      <a:schemeClr val="lt1"/>
                    </a:solidFill>
                  </a:tcPr>
                </a:tc>
                <a:tc>
                  <a:txBody>
                    <a:bodyPr/>
                    <a:lstStyle/>
                    <a:p>
                      <a:pPr marL="0" lvl="0" indent="0" algn="l" rtl="0">
                        <a:lnSpc>
                          <a:spcPct val="115000"/>
                        </a:lnSpc>
                        <a:spcBef>
                          <a:spcPts val="0"/>
                        </a:spcBef>
                        <a:spcAft>
                          <a:spcPts val="0"/>
                        </a:spcAft>
                        <a:buNone/>
                      </a:pPr>
                      <a:r>
                        <a:rPr lang="en" sz="1000" b="1"/>
                        <a:t>143</a:t>
                      </a:r>
                      <a:endParaRPr sz="1000" b="1"/>
                    </a:p>
                  </a:txBody>
                  <a:tcPr marL="28575" marR="28575" marT="19050" marB="19050" anchor="b">
                    <a:lnT w="19050" cap="flat" cmpd="sng">
                      <a:solidFill>
                        <a:srgbClr val="9E9E9E"/>
                      </a:solidFill>
                      <a:prstDash val="solid"/>
                      <a:round/>
                      <a:headEnd type="none" w="sm" len="sm"/>
                      <a:tailEnd type="none" w="sm" len="sm"/>
                    </a:lnT>
                    <a:solidFill>
                      <a:schemeClr val="lt1"/>
                    </a:solidFill>
                  </a:tcPr>
                </a:tc>
                <a:tc>
                  <a:txBody>
                    <a:bodyPr/>
                    <a:lstStyle/>
                    <a:p>
                      <a:pPr marL="0" lvl="0" indent="0" algn="l" rtl="0">
                        <a:lnSpc>
                          <a:spcPct val="115000"/>
                        </a:lnSpc>
                        <a:spcBef>
                          <a:spcPts val="0"/>
                        </a:spcBef>
                        <a:spcAft>
                          <a:spcPts val="0"/>
                        </a:spcAft>
                        <a:buNone/>
                      </a:pPr>
                      <a:r>
                        <a:rPr lang="en" sz="1000" b="1" dirty="0"/>
                        <a:t>34,745</a:t>
                      </a:r>
                      <a:endParaRPr sz="1000" b="1" dirty="0"/>
                    </a:p>
                  </a:txBody>
                  <a:tcPr marL="28575" marR="28575" marT="19050" marB="19050" anchor="b">
                    <a:lnT w="19050" cap="flat" cmpd="sng">
                      <a:solidFill>
                        <a:srgbClr val="9E9E9E"/>
                      </a:solidFill>
                      <a:prstDash val="solid"/>
                      <a:round/>
                      <a:headEnd type="none" w="sm" len="sm"/>
                      <a:tailEnd type="none" w="sm" len="sm"/>
                    </a:lnT>
                    <a:solidFill>
                      <a:schemeClr val="lt1"/>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4"/>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Designing Experiments</a:t>
            </a:r>
            <a:endParaRPr/>
          </a:p>
          <a:p>
            <a:pPr marL="0" lvl="0" indent="0" algn="l" rtl="0">
              <a:spcBef>
                <a:spcPts val="0"/>
              </a:spcBef>
              <a:spcAft>
                <a:spcPts val="0"/>
              </a:spcAft>
              <a:buNone/>
            </a:pPr>
            <a:endParaRPr/>
          </a:p>
        </p:txBody>
      </p:sp>
      <p:graphicFrame>
        <p:nvGraphicFramePr>
          <p:cNvPr id="321" name="Google Shape;321;p24"/>
          <p:cNvGraphicFramePr/>
          <p:nvPr/>
        </p:nvGraphicFramePr>
        <p:xfrm>
          <a:off x="1349488" y="1256525"/>
          <a:ext cx="3000000" cy="3000000"/>
        </p:xfrm>
        <a:graphic>
          <a:graphicData uri="http://schemas.openxmlformats.org/drawingml/2006/table">
            <a:tbl>
              <a:tblPr>
                <a:noFill/>
                <a:tableStyleId>{BAB019AB-D5A7-47AD-87BF-E3158078384D}</a:tableStyleId>
              </a:tblPr>
              <a:tblGrid>
                <a:gridCol w="1173075">
                  <a:extLst>
                    <a:ext uri="{9D8B030D-6E8A-4147-A177-3AD203B41FA5}">
                      <a16:colId xmlns:a16="http://schemas.microsoft.com/office/drawing/2014/main" val="20000"/>
                    </a:ext>
                  </a:extLst>
                </a:gridCol>
                <a:gridCol w="966800">
                  <a:extLst>
                    <a:ext uri="{9D8B030D-6E8A-4147-A177-3AD203B41FA5}">
                      <a16:colId xmlns:a16="http://schemas.microsoft.com/office/drawing/2014/main" val="20001"/>
                    </a:ext>
                  </a:extLst>
                </a:gridCol>
                <a:gridCol w="1272375">
                  <a:extLst>
                    <a:ext uri="{9D8B030D-6E8A-4147-A177-3AD203B41FA5}">
                      <a16:colId xmlns:a16="http://schemas.microsoft.com/office/drawing/2014/main" val="20002"/>
                    </a:ext>
                  </a:extLst>
                </a:gridCol>
                <a:gridCol w="1400100">
                  <a:extLst>
                    <a:ext uri="{9D8B030D-6E8A-4147-A177-3AD203B41FA5}">
                      <a16:colId xmlns:a16="http://schemas.microsoft.com/office/drawing/2014/main" val="20003"/>
                    </a:ext>
                  </a:extLst>
                </a:gridCol>
                <a:gridCol w="1632675">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r>
                        <a:rPr lang="en" b="1">
                          <a:solidFill>
                            <a:schemeClr val="lt1"/>
                          </a:solidFill>
                        </a:rPr>
                        <a:t>Experiment</a:t>
                      </a:r>
                      <a:endParaRPr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350" b="1">
                          <a:solidFill>
                            <a:schemeClr val="lt1"/>
                          </a:solidFill>
                        </a:rPr>
                        <a:t>Platform</a:t>
                      </a:r>
                      <a:endParaRPr sz="135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350" b="1">
                          <a:solidFill>
                            <a:schemeClr val="lt1"/>
                          </a:solidFill>
                        </a:rPr>
                        <a:t>Optimization Levels</a:t>
                      </a:r>
                      <a:endParaRPr sz="135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350" b="1">
                          <a:solidFill>
                            <a:schemeClr val="lt1"/>
                          </a:solidFill>
                        </a:rPr>
                        <a:t>LLVM Inlining Pass</a:t>
                      </a:r>
                      <a:r>
                        <a:rPr lang="en" sz="1350" b="1">
                          <a:solidFill>
                            <a:schemeClr val="lt1"/>
                          </a:solidFill>
                          <a:latin typeface="Consolas"/>
                          <a:ea typeface="Consolas"/>
                          <a:cs typeface="Consolas"/>
                          <a:sym typeface="Consolas"/>
                        </a:rPr>
                        <a:t> </a:t>
                      </a:r>
                      <a:r>
                        <a:rPr lang="en" sz="1350" b="1">
                          <a:solidFill>
                            <a:schemeClr val="lt1"/>
                          </a:solidFill>
                        </a:rPr>
                        <a:t>Enabled</a:t>
                      </a:r>
                      <a:endParaRPr sz="135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350" b="1">
                          <a:solidFill>
                            <a:schemeClr val="lt1"/>
                          </a:solidFill>
                        </a:rPr>
                        <a:t>Binaryen Inlining Pass Enabled</a:t>
                      </a:r>
                      <a:endParaRPr sz="135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Baseline</a:t>
                      </a:r>
                      <a:endParaRPr/>
                    </a:p>
                  </a:txBody>
                  <a:tcPr marL="91425" marR="91425" marT="91425" marB="91425">
                    <a:lnT w="9525" cap="flat" cmpd="sng">
                      <a:solidFill>
                        <a:schemeClr val="lt1"/>
                      </a:solidFill>
                      <a:prstDash val="solid"/>
                      <a:round/>
                      <a:headEnd type="none" w="sm" len="sm"/>
                      <a:tailEnd type="none" w="sm" len="sm"/>
                    </a:lnT>
                    <a:solidFill>
                      <a:schemeClr val="lt1"/>
                    </a:solidFill>
                  </a:tcPr>
                </a:tc>
                <a:tc>
                  <a:txBody>
                    <a:bodyPr/>
                    <a:lstStyle/>
                    <a:p>
                      <a:pPr marL="0" lvl="0" indent="0" algn="l" rtl="0">
                        <a:spcBef>
                          <a:spcPts val="0"/>
                        </a:spcBef>
                        <a:spcAft>
                          <a:spcPts val="0"/>
                        </a:spcAft>
                        <a:buNone/>
                      </a:pPr>
                      <a:r>
                        <a:rPr lang="en" sz="1350">
                          <a:solidFill>
                            <a:schemeClr val="dk1"/>
                          </a:solidFill>
                        </a:rPr>
                        <a:t>Wasm &amp; x64</a:t>
                      </a:r>
                      <a:endParaRPr sz="1350">
                        <a:solidFill>
                          <a:schemeClr val="dk1"/>
                        </a:solidFill>
                      </a:endParaRPr>
                    </a:p>
                  </a:txBody>
                  <a:tcPr marL="91425" marR="91425" marT="91425" marB="91425">
                    <a:lnT w="9525" cap="flat" cmpd="sng">
                      <a:solidFill>
                        <a:schemeClr val="lt1"/>
                      </a:solidFill>
                      <a:prstDash val="solid"/>
                      <a:round/>
                      <a:headEnd type="none" w="sm" len="sm"/>
                      <a:tailEnd type="none" w="sm" len="sm"/>
                    </a:lnT>
                    <a:solidFill>
                      <a:schemeClr val="lt1"/>
                    </a:solidFill>
                  </a:tcPr>
                </a:tc>
                <a:tc>
                  <a:txBody>
                    <a:bodyPr/>
                    <a:lstStyle/>
                    <a:p>
                      <a:pPr marL="0" lvl="0" indent="0" algn="l" rtl="0">
                        <a:spcBef>
                          <a:spcPts val="0"/>
                        </a:spcBef>
                        <a:spcAft>
                          <a:spcPts val="0"/>
                        </a:spcAft>
                        <a:buNone/>
                      </a:pPr>
                      <a:r>
                        <a:rPr lang="en" sz="1350">
                          <a:solidFill>
                            <a:schemeClr val="dk1"/>
                          </a:solidFill>
                          <a:latin typeface="Consolas"/>
                          <a:ea typeface="Consolas"/>
                          <a:cs typeface="Consolas"/>
                          <a:sym typeface="Consolas"/>
                        </a:rPr>
                        <a:t>O0</a:t>
                      </a:r>
                      <a:r>
                        <a:rPr lang="en" sz="1350">
                          <a:solidFill>
                            <a:schemeClr val="dk1"/>
                          </a:solidFill>
                        </a:rPr>
                        <a:t> </a:t>
                      </a:r>
                      <a:r>
                        <a:rPr lang="en" sz="1350">
                          <a:solidFill>
                            <a:schemeClr val="dk1"/>
                          </a:solidFill>
                          <a:latin typeface="Consolas"/>
                          <a:ea typeface="Consolas"/>
                          <a:cs typeface="Consolas"/>
                          <a:sym typeface="Consolas"/>
                        </a:rPr>
                        <a:t>-</a:t>
                      </a:r>
                      <a:r>
                        <a:rPr lang="en" sz="1350">
                          <a:solidFill>
                            <a:schemeClr val="dk1"/>
                          </a:solidFill>
                        </a:rPr>
                        <a:t> </a:t>
                      </a:r>
                      <a:r>
                        <a:rPr lang="en" sz="1350">
                          <a:solidFill>
                            <a:schemeClr val="dk1"/>
                          </a:solidFill>
                          <a:latin typeface="Consolas"/>
                          <a:ea typeface="Consolas"/>
                          <a:cs typeface="Consolas"/>
                          <a:sym typeface="Consolas"/>
                        </a:rPr>
                        <a:t>O3</a:t>
                      </a:r>
                      <a:endParaRPr sz="1350">
                        <a:solidFill>
                          <a:schemeClr val="dk1"/>
                        </a:solidFill>
                        <a:latin typeface="Consolas"/>
                        <a:ea typeface="Consolas"/>
                        <a:cs typeface="Consolas"/>
                        <a:sym typeface="Consolas"/>
                      </a:endParaRPr>
                    </a:p>
                  </a:txBody>
                  <a:tcPr marL="91425" marR="91425" marT="91425" marB="91425">
                    <a:lnT w="9525" cap="flat" cmpd="sng">
                      <a:solidFill>
                        <a:schemeClr val="lt1"/>
                      </a:solidFill>
                      <a:prstDash val="solid"/>
                      <a:round/>
                      <a:headEnd type="none" w="sm" len="sm"/>
                      <a:tailEnd type="none" w="sm" len="sm"/>
                    </a:lnT>
                    <a:solidFill>
                      <a:schemeClr val="lt1"/>
                    </a:solidFill>
                  </a:tcPr>
                </a:tc>
                <a:tc>
                  <a:txBody>
                    <a:bodyPr/>
                    <a:lstStyle/>
                    <a:p>
                      <a:pPr marL="0" lvl="0" indent="0" algn="l" rtl="0">
                        <a:spcBef>
                          <a:spcPts val="0"/>
                        </a:spcBef>
                        <a:spcAft>
                          <a:spcPts val="0"/>
                        </a:spcAft>
                        <a:buNone/>
                      </a:pPr>
                      <a:r>
                        <a:rPr lang="en" sz="1350">
                          <a:solidFill>
                            <a:schemeClr val="dk1"/>
                          </a:solidFill>
                        </a:rPr>
                        <a:t>✅</a:t>
                      </a:r>
                      <a:endParaRPr sz="1350">
                        <a:solidFill>
                          <a:schemeClr val="dk1"/>
                        </a:solidFill>
                      </a:endParaRPr>
                    </a:p>
                  </a:txBody>
                  <a:tcPr marL="91425" marR="91425" marT="91425" marB="91425">
                    <a:lnT w="9525" cap="flat" cmpd="sng">
                      <a:solidFill>
                        <a:schemeClr val="lt1"/>
                      </a:solidFill>
                      <a:prstDash val="solid"/>
                      <a:round/>
                      <a:headEnd type="none" w="sm" len="sm"/>
                      <a:tailEnd type="none" w="sm" len="sm"/>
                    </a:lnT>
                    <a:solidFill>
                      <a:schemeClr val="lt1"/>
                    </a:solidFill>
                  </a:tcPr>
                </a:tc>
                <a:tc>
                  <a:txBody>
                    <a:bodyPr/>
                    <a:lstStyle/>
                    <a:p>
                      <a:pPr marL="0" lvl="0" indent="0" algn="l" rtl="0">
                        <a:spcBef>
                          <a:spcPts val="0"/>
                        </a:spcBef>
                        <a:spcAft>
                          <a:spcPts val="0"/>
                        </a:spcAft>
                        <a:buNone/>
                      </a:pPr>
                      <a:r>
                        <a:rPr lang="en" sz="1350">
                          <a:solidFill>
                            <a:schemeClr val="dk1"/>
                          </a:solidFill>
                        </a:rPr>
                        <a:t>✅</a:t>
                      </a:r>
                      <a:endParaRPr sz="1350">
                        <a:solidFill>
                          <a:schemeClr val="dk1"/>
                        </a:solidFill>
                      </a:endParaRPr>
                    </a:p>
                  </a:txBody>
                  <a:tcPr marL="91425" marR="91425" marT="91425" marB="91425">
                    <a:lnT w="9525" cap="flat" cmpd="sng">
                      <a:solidFill>
                        <a:schemeClr val="lt1"/>
                      </a:solidFill>
                      <a:prstDash val="solid"/>
                      <a:round/>
                      <a:headEnd type="none" w="sm" len="sm"/>
                      <a:tailEnd type="none" w="sm" len="sm"/>
                    </a:lnT>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a:t>1</a:t>
                      </a:r>
                      <a:endParaRPr/>
                    </a:p>
                  </a:txBody>
                  <a:tcPr marL="91425" marR="91425" marT="91425" marB="91425">
                    <a:solidFill>
                      <a:schemeClr val="lt1"/>
                    </a:solidFill>
                  </a:tcPr>
                </a:tc>
                <a:tc>
                  <a:txBody>
                    <a:bodyPr/>
                    <a:lstStyle/>
                    <a:p>
                      <a:pPr marL="0" lvl="0" indent="0" algn="l" rtl="0">
                        <a:spcBef>
                          <a:spcPts val="0"/>
                        </a:spcBef>
                        <a:spcAft>
                          <a:spcPts val="0"/>
                        </a:spcAft>
                        <a:buClr>
                          <a:schemeClr val="dk1"/>
                        </a:buClr>
                        <a:buSzPts val="1100"/>
                        <a:buFont typeface="Arial"/>
                        <a:buNone/>
                      </a:pPr>
                      <a:r>
                        <a:rPr lang="en" sz="1350">
                          <a:solidFill>
                            <a:schemeClr val="dk1"/>
                          </a:solidFill>
                        </a:rPr>
                        <a:t>Wasm</a:t>
                      </a:r>
                      <a:endParaRPr/>
                    </a:p>
                  </a:txBody>
                  <a:tcPr marL="91425" marR="91425" marT="91425" marB="91425">
                    <a:solidFill>
                      <a:schemeClr val="lt1"/>
                    </a:solidFill>
                  </a:tcPr>
                </a:tc>
                <a:tc>
                  <a:txBody>
                    <a:bodyPr/>
                    <a:lstStyle/>
                    <a:p>
                      <a:pPr marL="0" lvl="0" indent="0" algn="l" rtl="0">
                        <a:spcBef>
                          <a:spcPts val="0"/>
                        </a:spcBef>
                        <a:spcAft>
                          <a:spcPts val="0"/>
                        </a:spcAft>
                        <a:buClr>
                          <a:schemeClr val="dk1"/>
                        </a:buClr>
                        <a:buSzPts val="1100"/>
                        <a:buFont typeface="Arial"/>
                        <a:buNone/>
                      </a:pPr>
                      <a:r>
                        <a:rPr lang="en" sz="1350">
                          <a:solidFill>
                            <a:schemeClr val="dk1"/>
                          </a:solidFill>
                          <a:latin typeface="Consolas"/>
                          <a:ea typeface="Consolas"/>
                          <a:cs typeface="Consolas"/>
                          <a:sym typeface="Consolas"/>
                        </a:rPr>
                        <a:t>O0</a:t>
                      </a:r>
                      <a:r>
                        <a:rPr lang="en" sz="1350">
                          <a:solidFill>
                            <a:schemeClr val="dk1"/>
                          </a:solidFill>
                        </a:rPr>
                        <a:t> </a:t>
                      </a:r>
                      <a:r>
                        <a:rPr lang="en" sz="1350">
                          <a:solidFill>
                            <a:schemeClr val="dk1"/>
                          </a:solidFill>
                          <a:latin typeface="Consolas"/>
                          <a:ea typeface="Consolas"/>
                          <a:cs typeface="Consolas"/>
                          <a:sym typeface="Consolas"/>
                        </a:rPr>
                        <a:t>-</a:t>
                      </a:r>
                      <a:r>
                        <a:rPr lang="en" sz="1350">
                          <a:solidFill>
                            <a:schemeClr val="dk1"/>
                          </a:solidFill>
                        </a:rPr>
                        <a:t> </a:t>
                      </a:r>
                      <a:r>
                        <a:rPr lang="en" sz="1350">
                          <a:solidFill>
                            <a:schemeClr val="dk1"/>
                          </a:solidFill>
                          <a:latin typeface="Consolas"/>
                          <a:ea typeface="Consolas"/>
                          <a:cs typeface="Consolas"/>
                          <a:sym typeface="Consolas"/>
                        </a:rPr>
                        <a:t>O3</a:t>
                      </a:r>
                      <a:endParaRPr/>
                    </a:p>
                  </a:txBody>
                  <a:tcPr marL="91425" marR="91425" marT="91425" marB="91425">
                    <a:solidFill>
                      <a:schemeClr val="lt1"/>
                    </a:solidFill>
                  </a:tcPr>
                </a:tc>
                <a:tc>
                  <a:txBody>
                    <a:bodyPr/>
                    <a:lstStyle/>
                    <a:p>
                      <a:pPr marL="0" lvl="0" indent="0" algn="l" rtl="0">
                        <a:spcBef>
                          <a:spcPts val="0"/>
                        </a:spcBef>
                        <a:spcAft>
                          <a:spcPts val="0"/>
                        </a:spcAft>
                        <a:buNone/>
                      </a:pPr>
                      <a:r>
                        <a:rPr lang="en"/>
                        <a:t>❌</a:t>
                      </a:r>
                      <a:endParaRPr/>
                    </a:p>
                  </a:txBody>
                  <a:tcPr marL="91425" marR="91425" marT="91425" marB="91425">
                    <a:solidFill>
                      <a:schemeClr val="lt1"/>
                    </a:solidFill>
                  </a:tcPr>
                </a:tc>
                <a:tc>
                  <a:txBody>
                    <a:bodyPr/>
                    <a:lstStyle/>
                    <a:p>
                      <a:pPr marL="0" lvl="0" indent="0" algn="l" rtl="0">
                        <a:spcBef>
                          <a:spcPts val="0"/>
                        </a:spcBef>
                        <a:spcAft>
                          <a:spcPts val="0"/>
                        </a:spcAft>
                        <a:buNone/>
                      </a:pPr>
                      <a:r>
                        <a:rPr lang="en"/>
                        <a:t>❌</a:t>
                      </a:r>
                      <a:endParaRPr/>
                    </a:p>
                  </a:txBody>
                  <a:tcPr marL="91425" marR="91425" marT="91425" marB="91425">
                    <a:solidFill>
                      <a:schemeClr val="lt1"/>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2</a:t>
                      </a:r>
                      <a:endParaRPr/>
                    </a:p>
                  </a:txBody>
                  <a:tcPr marL="91425" marR="91425" marT="91425" marB="91425">
                    <a:solidFill>
                      <a:schemeClr val="lt1"/>
                    </a:solidFill>
                  </a:tcPr>
                </a:tc>
                <a:tc>
                  <a:txBody>
                    <a:bodyPr/>
                    <a:lstStyle/>
                    <a:p>
                      <a:pPr marL="0" lvl="0" indent="0" algn="l" rtl="0">
                        <a:spcBef>
                          <a:spcPts val="0"/>
                        </a:spcBef>
                        <a:spcAft>
                          <a:spcPts val="0"/>
                        </a:spcAft>
                        <a:buNone/>
                      </a:pPr>
                      <a:r>
                        <a:rPr lang="en"/>
                        <a:t>x64</a:t>
                      </a:r>
                      <a:endParaRPr/>
                    </a:p>
                  </a:txBody>
                  <a:tcPr marL="91425" marR="91425" marT="91425" marB="91425">
                    <a:solidFill>
                      <a:schemeClr val="lt1"/>
                    </a:solidFill>
                  </a:tcPr>
                </a:tc>
                <a:tc>
                  <a:txBody>
                    <a:bodyPr/>
                    <a:lstStyle/>
                    <a:p>
                      <a:pPr marL="0" lvl="0" indent="0" algn="l" rtl="0">
                        <a:spcBef>
                          <a:spcPts val="0"/>
                        </a:spcBef>
                        <a:spcAft>
                          <a:spcPts val="0"/>
                        </a:spcAft>
                        <a:buClr>
                          <a:schemeClr val="dk1"/>
                        </a:buClr>
                        <a:buSzPts val="1100"/>
                        <a:buFont typeface="Arial"/>
                        <a:buNone/>
                      </a:pPr>
                      <a:r>
                        <a:rPr lang="en" sz="1350">
                          <a:solidFill>
                            <a:schemeClr val="dk1"/>
                          </a:solidFill>
                          <a:latin typeface="Consolas"/>
                          <a:ea typeface="Consolas"/>
                          <a:cs typeface="Consolas"/>
                          <a:sym typeface="Consolas"/>
                        </a:rPr>
                        <a:t>O0</a:t>
                      </a:r>
                      <a:r>
                        <a:rPr lang="en" sz="1350">
                          <a:solidFill>
                            <a:schemeClr val="dk1"/>
                          </a:solidFill>
                        </a:rPr>
                        <a:t> </a:t>
                      </a:r>
                      <a:r>
                        <a:rPr lang="en" sz="1350">
                          <a:solidFill>
                            <a:schemeClr val="dk1"/>
                          </a:solidFill>
                          <a:latin typeface="Consolas"/>
                          <a:ea typeface="Consolas"/>
                          <a:cs typeface="Consolas"/>
                          <a:sym typeface="Consolas"/>
                        </a:rPr>
                        <a:t>-</a:t>
                      </a:r>
                      <a:r>
                        <a:rPr lang="en" sz="1350">
                          <a:solidFill>
                            <a:schemeClr val="dk1"/>
                          </a:solidFill>
                        </a:rPr>
                        <a:t> </a:t>
                      </a:r>
                      <a:r>
                        <a:rPr lang="en" sz="1350">
                          <a:solidFill>
                            <a:schemeClr val="dk1"/>
                          </a:solidFill>
                          <a:latin typeface="Consolas"/>
                          <a:ea typeface="Consolas"/>
                          <a:cs typeface="Consolas"/>
                          <a:sym typeface="Consolas"/>
                        </a:rPr>
                        <a:t>O3</a:t>
                      </a:r>
                      <a:endParaRPr/>
                    </a:p>
                  </a:txBody>
                  <a:tcPr marL="91425" marR="91425" marT="91425" marB="91425">
                    <a:solidFill>
                      <a:schemeClr val="lt1"/>
                    </a:solidFill>
                  </a:tcPr>
                </a:tc>
                <a:tc>
                  <a:txBody>
                    <a:bodyPr/>
                    <a:lstStyle/>
                    <a:p>
                      <a:pPr marL="0" lvl="0" indent="0" algn="l" rtl="0">
                        <a:spcBef>
                          <a:spcPts val="0"/>
                        </a:spcBef>
                        <a:spcAft>
                          <a:spcPts val="0"/>
                        </a:spcAft>
                        <a:buNone/>
                      </a:pPr>
                      <a:r>
                        <a:rPr lang="en"/>
                        <a:t>❌</a:t>
                      </a:r>
                      <a:endParaRPr/>
                    </a:p>
                  </a:txBody>
                  <a:tcPr marL="91425" marR="91425" marT="91425" marB="91425">
                    <a:solidFill>
                      <a:schemeClr val="lt1"/>
                    </a:solidFill>
                  </a:tcPr>
                </a:tc>
                <a:tc>
                  <a:txBody>
                    <a:bodyPr/>
                    <a:lstStyle/>
                    <a:p>
                      <a:pPr marL="0" lvl="0" indent="0" algn="l" rtl="0">
                        <a:spcBef>
                          <a:spcPts val="0"/>
                        </a:spcBef>
                        <a:spcAft>
                          <a:spcPts val="0"/>
                        </a:spcAft>
                        <a:buNone/>
                      </a:pPr>
                      <a:r>
                        <a:rPr lang="en"/>
                        <a:t>N/a</a:t>
                      </a:r>
                      <a:endParaRPr/>
                    </a:p>
                  </a:txBody>
                  <a:tcPr marL="91425" marR="91425" marT="91425" marB="91425">
                    <a:solidFill>
                      <a:schemeClr val="lt1"/>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3</a:t>
                      </a:r>
                      <a:endParaRPr/>
                    </a:p>
                  </a:txBody>
                  <a:tcPr marL="91425" marR="91425" marT="91425" marB="91425">
                    <a:solidFill>
                      <a:schemeClr val="lt1"/>
                    </a:solidFill>
                  </a:tcPr>
                </a:tc>
                <a:tc>
                  <a:txBody>
                    <a:bodyPr/>
                    <a:lstStyle/>
                    <a:p>
                      <a:pPr marL="0" lvl="0" indent="0" algn="l" rtl="0">
                        <a:spcBef>
                          <a:spcPts val="0"/>
                        </a:spcBef>
                        <a:spcAft>
                          <a:spcPts val="0"/>
                        </a:spcAft>
                        <a:buClr>
                          <a:schemeClr val="dk1"/>
                        </a:buClr>
                        <a:buSzPts val="1100"/>
                        <a:buFont typeface="Arial"/>
                        <a:buNone/>
                      </a:pPr>
                      <a:r>
                        <a:rPr lang="en" sz="1350">
                          <a:solidFill>
                            <a:schemeClr val="dk1"/>
                          </a:solidFill>
                        </a:rPr>
                        <a:t>Wasm</a:t>
                      </a:r>
                      <a:endParaRPr/>
                    </a:p>
                  </a:txBody>
                  <a:tcPr marL="91425" marR="91425" marT="91425" marB="91425">
                    <a:solidFill>
                      <a:schemeClr val="lt1"/>
                    </a:solidFill>
                  </a:tcPr>
                </a:tc>
                <a:tc>
                  <a:txBody>
                    <a:bodyPr/>
                    <a:lstStyle/>
                    <a:p>
                      <a:pPr marL="0" lvl="0" indent="0" algn="l" rtl="0">
                        <a:spcBef>
                          <a:spcPts val="0"/>
                        </a:spcBef>
                        <a:spcAft>
                          <a:spcPts val="0"/>
                        </a:spcAft>
                        <a:buClr>
                          <a:schemeClr val="dk1"/>
                        </a:buClr>
                        <a:buSzPts val="1100"/>
                        <a:buFont typeface="Arial"/>
                        <a:buNone/>
                      </a:pPr>
                      <a:r>
                        <a:rPr lang="en" sz="1350">
                          <a:solidFill>
                            <a:schemeClr val="dk1"/>
                          </a:solidFill>
                          <a:latin typeface="Consolas"/>
                          <a:ea typeface="Consolas"/>
                          <a:cs typeface="Consolas"/>
                          <a:sym typeface="Consolas"/>
                        </a:rPr>
                        <a:t>O0</a:t>
                      </a:r>
                      <a:r>
                        <a:rPr lang="en" sz="1350">
                          <a:solidFill>
                            <a:schemeClr val="dk1"/>
                          </a:solidFill>
                        </a:rPr>
                        <a:t> </a:t>
                      </a:r>
                      <a:r>
                        <a:rPr lang="en" sz="1350">
                          <a:solidFill>
                            <a:schemeClr val="dk1"/>
                          </a:solidFill>
                          <a:latin typeface="Consolas"/>
                          <a:ea typeface="Consolas"/>
                          <a:cs typeface="Consolas"/>
                          <a:sym typeface="Consolas"/>
                        </a:rPr>
                        <a:t>-</a:t>
                      </a:r>
                      <a:r>
                        <a:rPr lang="en" sz="1350">
                          <a:solidFill>
                            <a:schemeClr val="dk1"/>
                          </a:solidFill>
                        </a:rPr>
                        <a:t> </a:t>
                      </a:r>
                      <a:r>
                        <a:rPr lang="en" sz="1350">
                          <a:solidFill>
                            <a:schemeClr val="dk1"/>
                          </a:solidFill>
                          <a:latin typeface="Consolas"/>
                          <a:ea typeface="Consolas"/>
                          <a:cs typeface="Consolas"/>
                          <a:sym typeface="Consolas"/>
                        </a:rPr>
                        <a:t>O3</a:t>
                      </a:r>
                      <a:endParaRPr/>
                    </a:p>
                  </a:txBody>
                  <a:tcPr marL="91425" marR="91425" marT="91425" marB="91425">
                    <a:solidFill>
                      <a:schemeClr val="lt1"/>
                    </a:solidFill>
                  </a:tcPr>
                </a:tc>
                <a:tc>
                  <a:txBody>
                    <a:bodyPr/>
                    <a:lstStyle/>
                    <a:p>
                      <a:pPr marL="0" lvl="0" indent="0" algn="l" rtl="0">
                        <a:spcBef>
                          <a:spcPts val="0"/>
                        </a:spcBef>
                        <a:spcAft>
                          <a:spcPts val="0"/>
                        </a:spcAft>
                        <a:buNone/>
                      </a:pPr>
                      <a:r>
                        <a:rPr lang="en"/>
                        <a:t>❌</a:t>
                      </a:r>
                      <a:endParaRPr/>
                    </a:p>
                  </a:txBody>
                  <a:tcPr marL="91425" marR="91425" marT="91425" marB="91425">
                    <a:solidFill>
                      <a:schemeClr val="lt1"/>
                    </a:solidFill>
                  </a:tcPr>
                </a:tc>
                <a:tc>
                  <a:txBody>
                    <a:bodyPr/>
                    <a:lstStyle/>
                    <a:p>
                      <a:pPr marL="0" lvl="0" indent="0" algn="l" rtl="0">
                        <a:spcBef>
                          <a:spcPts val="0"/>
                        </a:spcBef>
                        <a:spcAft>
                          <a:spcPts val="0"/>
                        </a:spcAft>
                        <a:buNone/>
                      </a:pPr>
                      <a:r>
                        <a:rPr lang="en">
                          <a:solidFill>
                            <a:schemeClr val="dk1"/>
                          </a:solidFill>
                        </a:rPr>
                        <a:t>✅</a:t>
                      </a:r>
                      <a:endParaRPr/>
                    </a:p>
                  </a:txBody>
                  <a:tcPr marL="91425" marR="91425" marT="91425" marB="91425">
                    <a:solidFill>
                      <a:schemeClr val="lt1"/>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4</a:t>
                      </a:r>
                      <a:endParaRPr/>
                    </a:p>
                  </a:txBody>
                  <a:tcPr marL="91425" marR="91425" marT="91425" marB="91425">
                    <a:solidFill>
                      <a:schemeClr val="lt1"/>
                    </a:solidFill>
                  </a:tcPr>
                </a:tc>
                <a:tc>
                  <a:txBody>
                    <a:bodyPr/>
                    <a:lstStyle/>
                    <a:p>
                      <a:pPr marL="0" lvl="0" indent="0" algn="l" rtl="0">
                        <a:spcBef>
                          <a:spcPts val="0"/>
                        </a:spcBef>
                        <a:spcAft>
                          <a:spcPts val="0"/>
                        </a:spcAft>
                        <a:buClr>
                          <a:schemeClr val="dk1"/>
                        </a:buClr>
                        <a:buSzPts val="1100"/>
                        <a:buFont typeface="Arial"/>
                        <a:buNone/>
                      </a:pPr>
                      <a:r>
                        <a:rPr lang="en" sz="1350">
                          <a:solidFill>
                            <a:schemeClr val="dk1"/>
                          </a:solidFill>
                        </a:rPr>
                        <a:t>Wasm</a:t>
                      </a:r>
                      <a:endParaRPr/>
                    </a:p>
                  </a:txBody>
                  <a:tcPr marL="91425" marR="91425" marT="91425" marB="91425">
                    <a:solidFill>
                      <a:schemeClr val="lt1"/>
                    </a:solidFill>
                  </a:tcPr>
                </a:tc>
                <a:tc>
                  <a:txBody>
                    <a:bodyPr/>
                    <a:lstStyle/>
                    <a:p>
                      <a:pPr marL="0" lvl="0" indent="0" algn="l" rtl="0">
                        <a:spcBef>
                          <a:spcPts val="0"/>
                        </a:spcBef>
                        <a:spcAft>
                          <a:spcPts val="0"/>
                        </a:spcAft>
                        <a:buClr>
                          <a:schemeClr val="dk1"/>
                        </a:buClr>
                        <a:buSzPts val="1100"/>
                        <a:buFont typeface="Arial"/>
                        <a:buNone/>
                      </a:pPr>
                      <a:r>
                        <a:rPr lang="en" sz="1350">
                          <a:solidFill>
                            <a:schemeClr val="dk1"/>
                          </a:solidFill>
                          <a:latin typeface="Consolas"/>
                          <a:ea typeface="Consolas"/>
                          <a:cs typeface="Consolas"/>
                          <a:sym typeface="Consolas"/>
                        </a:rPr>
                        <a:t>O2</a:t>
                      </a:r>
                      <a:r>
                        <a:rPr lang="en" sz="1350">
                          <a:solidFill>
                            <a:schemeClr val="dk1"/>
                          </a:solidFill>
                        </a:rPr>
                        <a:t> </a:t>
                      </a:r>
                      <a:r>
                        <a:rPr lang="en" sz="1350">
                          <a:solidFill>
                            <a:schemeClr val="dk1"/>
                          </a:solidFill>
                          <a:latin typeface="Consolas"/>
                          <a:ea typeface="Consolas"/>
                          <a:cs typeface="Consolas"/>
                          <a:sym typeface="Consolas"/>
                        </a:rPr>
                        <a:t>-</a:t>
                      </a:r>
                      <a:r>
                        <a:rPr lang="en" sz="1350">
                          <a:solidFill>
                            <a:schemeClr val="dk1"/>
                          </a:solidFill>
                        </a:rPr>
                        <a:t> </a:t>
                      </a:r>
                      <a:r>
                        <a:rPr lang="en" sz="1350">
                          <a:solidFill>
                            <a:schemeClr val="dk1"/>
                          </a:solidFill>
                          <a:latin typeface="Consolas"/>
                          <a:ea typeface="Consolas"/>
                          <a:cs typeface="Consolas"/>
                          <a:sym typeface="Consolas"/>
                        </a:rPr>
                        <a:t>O3</a:t>
                      </a:r>
                      <a:endParaRPr/>
                    </a:p>
                  </a:txBody>
                  <a:tcPr marL="91425" marR="91425" marT="91425" marB="91425">
                    <a:solidFill>
                      <a:schemeClr val="lt1"/>
                    </a:solidFill>
                  </a:tcPr>
                </a:tc>
                <a:tc>
                  <a:txBody>
                    <a:bodyPr/>
                    <a:lstStyle/>
                    <a:p>
                      <a:pPr marL="0" lvl="0" indent="0" algn="l" rtl="0">
                        <a:spcBef>
                          <a:spcPts val="0"/>
                        </a:spcBef>
                        <a:spcAft>
                          <a:spcPts val="0"/>
                        </a:spcAft>
                        <a:buNone/>
                      </a:pPr>
                      <a:r>
                        <a:rPr lang="en"/>
                        <a:t>✅</a:t>
                      </a:r>
                      <a:endParaRPr/>
                    </a:p>
                  </a:txBody>
                  <a:tcPr marL="91425" marR="91425" marT="91425" marB="91425">
                    <a:solidFill>
                      <a:schemeClr val="lt1"/>
                    </a:solidFill>
                  </a:tcPr>
                </a:tc>
                <a:tc>
                  <a:txBody>
                    <a:bodyPr/>
                    <a:lstStyle/>
                    <a:p>
                      <a:pPr marL="0" lvl="0" indent="0" algn="l" rtl="0">
                        <a:spcBef>
                          <a:spcPts val="0"/>
                        </a:spcBef>
                        <a:spcAft>
                          <a:spcPts val="0"/>
                        </a:spcAft>
                        <a:buNone/>
                      </a:pPr>
                      <a:r>
                        <a:rPr lang="en"/>
                        <a:t>❌</a:t>
                      </a:r>
                      <a:endParaRPr/>
                    </a:p>
                  </a:txBody>
                  <a:tcPr marL="91425" marR="91425" marT="91425" marB="91425">
                    <a:solidFill>
                      <a:schemeClr val="lt1"/>
                    </a:solidFill>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t>5</a:t>
                      </a:r>
                      <a:endParaRPr/>
                    </a:p>
                  </a:txBody>
                  <a:tcPr marL="91425" marR="91425" marT="91425" marB="91425">
                    <a:solidFill>
                      <a:schemeClr val="lt1"/>
                    </a:solidFill>
                  </a:tcPr>
                </a:tc>
                <a:tc>
                  <a:txBody>
                    <a:bodyPr/>
                    <a:lstStyle/>
                    <a:p>
                      <a:pPr marL="0" lvl="0" indent="0" algn="l" rtl="0">
                        <a:spcBef>
                          <a:spcPts val="0"/>
                        </a:spcBef>
                        <a:spcAft>
                          <a:spcPts val="0"/>
                        </a:spcAft>
                        <a:buClr>
                          <a:schemeClr val="dk1"/>
                        </a:buClr>
                        <a:buSzPts val="1100"/>
                        <a:buFont typeface="Arial"/>
                        <a:buNone/>
                      </a:pPr>
                      <a:r>
                        <a:rPr lang="en" sz="1350">
                          <a:solidFill>
                            <a:schemeClr val="dk1"/>
                          </a:solidFill>
                        </a:rPr>
                        <a:t>Wasm</a:t>
                      </a:r>
                      <a:endParaRPr/>
                    </a:p>
                  </a:txBody>
                  <a:tcPr marL="91425" marR="91425" marT="91425" marB="91425">
                    <a:solidFill>
                      <a:schemeClr val="lt1"/>
                    </a:solidFill>
                  </a:tcPr>
                </a:tc>
                <a:tc>
                  <a:txBody>
                    <a:bodyPr/>
                    <a:lstStyle/>
                    <a:p>
                      <a:pPr marL="0" lvl="0" indent="0" algn="l" rtl="0">
                        <a:spcBef>
                          <a:spcPts val="0"/>
                        </a:spcBef>
                        <a:spcAft>
                          <a:spcPts val="0"/>
                        </a:spcAft>
                        <a:buClr>
                          <a:schemeClr val="dk1"/>
                        </a:buClr>
                        <a:buSzPts val="1100"/>
                        <a:buFont typeface="Arial"/>
                        <a:buNone/>
                      </a:pPr>
                      <a:r>
                        <a:rPr lang="en" sz="1350">
                          <a:solidFill>
                            <a:schemeClr val="dk1"/>
                          </a:solidFill>
                          <a:latin typeface="Consolas"/>
                          <a:ea typeface="Consolas"/>
                          <a:cs typeface="Consolas"/>
                          <a:sym typeface="Consolas"/>
                        </a:rPr>
                        <a:t>O2</a:t>
                      </a:r>
                      <a:r>
                        <a:rPr lang="en" sz="1350">
                          <a:solidFill>
                            <a:schemeClr val="dk1"/>
                          </a:solidFill>
                        </a:rPr>
                        <a:t> </a:t>
                      </a:r>
                      <a:r>
                        <a:rPr lang="en" sz="1350">
                          <a:solidFill>
                            <a:schemeClr val="dk1"/>
                          </a:solidFill>
                          <a:latin typeface="Consolas"/>
                          <a:ea typeface="Consolas"/>
                          <a:cs typeface="Consolas"/>
                          <a:sym typeface="Consolas"/>
                        </a:rPr>
                        <a:t>-</a:t>
                      </a:r>
                      <a:r>
                        <a:rPr lang="en" sz="1350">
                          <a:solidFill>
                            <a:schemeClr val="dk1"/>
                          </a:solidFill>
                        </a:rPr>
                        <a:t> </a:t>
                      </a:r>
                      <a:r>
                        <a:rPr lang="en" sz="1350">
                          <a:solidFill>
                            <a:schemeClr val="dk1"/>
                          </a:solidFill>
                          <a:latin typeface="Consolas"/>
                          <a:ea typeface="Consolas"/>
                          <a:cs typeface="Consolas"/>
                          <a:sym typeface="Consolas"/>
                        </a:rPr>
                        <a:t>O3</a:t>
                      </a:r>
                      <a:endParaRPr/>
                    </a:p>
                  </a:txBody>
                  <a:tcPr marL="91425" marR="91425" marT="91425" marB="91425">
                    <a:solidFill>
                      <a:schemeClr val="lt1"/>
                    </a:solidFill>
                  </a:tcPr>
                </a:tc>
                <a:tc>
                  <a:txBody>
                    <a:bodyPr/>
                    <a:lstStyle/>
                    <a:p>
                      <a:pPr marL="0" lvl="0" indent="0" algn="l" rtl="0">
                        <a:spcBef>
                          <a:spcPts val="0"/>
                        </a:spcBef>
                        <a:spcAft>
                          <a:spcPts val="0"/>
                        </a:spcAft>
                        <a:buNone/>
                      </a:pPr>
                      <a:r>
                        <a:rPr lang="en"/>
                        <a:t>✅</a:t>
                      </a:r>
                      <a:endParaRPr/>
                    </a:p>
                  </a:txBody>
                  <a:tcPr marL="91425" marR="91425" marT="91425" marB="91425">
                    <a:solidFill>
                      <a:schemeClr val="lt1"/>
                    </a:solidFill>
                  </a:tcPr>
                </a:tc>
                <a:tc>
                  <a:txBody>
                    <a:bodyPr/>
                    <a:lstStyle/>
                    <a:p>
                      <a:pPr marL="0" lvl="0" indent="0" algn="l" rtl="0">
                        <a:spcBef>
                          <a:spcPts val="0"/>
                        </a:spcBef>
                        <a:spcAft>
                          <a:spcPts val="0"/>
                        </a:spcAft>
                        <a:buNone/>
                      </a:pPr>
                      <a:r>
                        <a:rPr lang="en" dirty="0"/>
                        <a:t>Patched</a:t>
                      </a:r>
                      <a:endParaRPr dirty="0"/>
                    </a:p>
                  </a:txBody>
                  <a:tcPr marL="91425" marR="91425" marT="91425" marB="91425">
                    <a:solidFill>
                      <a:schemeClr val="lt1"/>
                    </a:solidFill>
                  </a:tcPr>
                </a:tc>
                <a:extLst>
                  <a:ext uri="{0D108BD9-81ED-4DB2-BD59-A6C34878D82A}">
                    <a16:rowId xmlns:a16="http://schemas.microsoft.com/office/drawing/2014/main" val="10006"/>
                  </a:ext>
                </a:extLst>
              </a:tr>
            </a:tbl>
          </a:graphicData>
        </a:graphic>
      </p:graphicFrame>
      <p:sp>
        <p:nvSpPr>
          <p:cNvPr id="322" name="Google Shape;322;p24"/>
          <p:cNvSpPr/>
          <p:nvPr/>
        </p:nvSpPr>
        <p:spPr>
          <a:xfrm>
            <a:off x="1342575" y="2829600"/>
            <a:ext cx="6444900" cy="1217100"/>
          </a:xfrm>
          <a:prstGeom prst="rect">
            <a:avLst/>
          </a:prstGeom>
          <a:solidFill>
            <a:srgbClr val="909090">
              <a:alpha val="890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SC Powerpoint Template - Whi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C Powerpoint Template - Red ">
  <a:themeElements>
    <a:clrScheme name="Custom 51">
      <a:dk1>
        <a:srgbClr val="990000"/>
      </a:dk1>
      <a:lt1>
        <a:srgbClr val="FFFFFF"/>
      </a:lt1>
      <a:dk2>
        <a:srgbClr val="445469"/>
      </a:dk2>
      <a:lt2>
        <a:srgbClr val="E7E6E6"/>
      </a:lt2>
      <a:accent1>
        <a:srgbClr val="991B1E"/>
      </a:accent1>
      <a:accent2>
        <a:srgbClr val="FFCC00"/>
      </a:accent2>
      <a:accent3>
        <a:srgbClr val="939598"/>
      </a:accent3>
      <a:accent4>
        <a:srgbClr val="CCCCCC"/>
      </a:accent4>
      <a:accent5>
        <a:srgbClr val="FFFFFF"/>
      </a:accent5>
      <a:accent6>
        <a:srgbClr val="000000"/>
      </a:accent6>
      <a:hlink>
        <a:srgbClr val="0563C1"/>
      </a:hlink>
      <a:folHlink>
        <a:srgbClr val="954F7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2743</Words>
  <Application>Microsoft Office PowerPoint</Application>
  <PresentationFormat>On-screen Show (16:9)</PresentationFormat>
  <Paragraphs>370</Paragraphs>
  <Slides>34</Slides>
  <Notes>34</Notes>
  <HiddenSlides>12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Consolas</vt:lpstr>
      <vt:lpstr>Fira Code</vt:lpstr>
      <vt:lpstr>Courier New</vt:lpstr>
      <vt:lpstr>Tinos</vt:lpstr>
      <vt:lpstr>Calibri</vt:lpstr>
      <vt:lpstr>Arial Black</vt:lpstr>
      <vt:lpstr>USC Powerpoint Template - White</vt:lpstr>
      <vt:lpstr>USC Powerpoint Template - Red </vt:lpstr>
      <vt:lpstr>When Function Inlining Meets WebAssembly: Counterintuitive Impacts on Runtime Performance </vt:lpstr>
      <vt:lpstr>What is WebAssembly (Wasm)?</vt:lpstr>
      <vt:lpstr>WebAssembly Compilation and Execution Pipeline</vt:lpstr>
      <vt:lpstr>Chromium Tier-Up Process</vt:lpstr>
      <vt:lpstr>Incorrect Compilation Assumption</vt:lpstr>
      <vt:lpstr>Function Inlining in WebAssembly</vt:lpstr>
      <vt:lpstr>When Function Inlining Meets WebAssembly</vt:lpstr>
      <vt:lpstr>Selecting C/C++ Source Programs</vt:lpstr>
      <vt:lpstr>Designing Experiments </vt:lpstr>
      <vt:lpstr>RQ1: Significance of Counterintuitive Effects</vt:lpstr>
      <vt:lpstr>RQ1: Significance of Counterintuitive Effects</vt:lpstr>
      <vt:lpstr>RQ1: Significance of Counterintuitive Effects (cont.)</vt:lpstr>
      <vt:lpstr>RQ2: Investigation of Function Characteristics Causing Counterintuitive Effects</vt:lpstr>
      <vt:lpstr>RQ2: Investigation of Function Characteristics Causing Counterintuitive Effects</vt:lpstr>
      <vt:lpstr>RQ2: Investigation of Function Characteristics Causing Counterintuitive Effects (cont.)</vt:lpstr>
      <vt:lpstr>RQ2: Investigation of Function Characteristics Causing Counterintuitive Effects (cont.)</vt:lpstr>
      <vt:lpstr>RQ2 Case Study: random.cpp </vt:lpstr>
      <vt:lpstr>RQ2 Case Study: random.cpp (cont.) </vt:lpstr>
      <vt:lpstr>RQ2: Compiler Usage of Experiment 1 Samples (cont.) </vt:lpstr>
      <vt:lpstr>RQ2: Code Size Impact</vt:lpstr>
      <vt:lpstr>RQ3: Impact of Hot Functions on Counterintuitive Effects</vt:lpstr>
      <vt:lpstr>RQ3: Impact of Hot Functions on Counterintuitive Effects</vt:lpstr>
      <vt:lpstr>Case Study on a Real-World Application: LibSodium.js</vt:lpstr>
      <vt:lpstr>Case Study on a Real-World Application: LibSodium.js</vt:lpstr>
      <vt:lpstr>Limitations </vt:lpstr>
      <vt:lpstr>Threats to Validity</vt:lpstr>
      <vt:lpstr>Future Work</vt:lpstr>
      <vt:lpstr>Related Work</vt:lpstr>
      <vt:lpstr>Conclusion</vt:lpstr>
      <vt:lpstr>References</vt:lpstr>
      <vt:lpstr>References (cont.)</vt:lpstr>
      <vt:lpstr>References (cont.)</vt:lpstr>
      <vt:lpstr>Measuring Runtime through Instrumentation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Function Inlining Meets WebAssembly: Counterintuitive Impacts on Runtime Performance </dc:title>
  <cp:lastModifiedBy>Alan Romano</cp:lastModifiedBy>
  <cp:revision>1</cp:revision>
  <dcterms:modified xsi:type="dcterms:W3CDTF">2024-02-15T23:39:20Z</dcterms:modified>
</cp:coreProperties>
</file>