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74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93" r:id="rId24"/>
    <p:sldId id="295" r:id="rId25"/>
    <p:sldId id="296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7" r:id="rId35"/>
    <p:sldId id="308" r:id="rId36"/>
    <p:sldId id="30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D3E"/>
    <a:srgbClr val="999999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5"/>
    <p:restoredTop sz="9447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6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8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7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04122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90DAFF-101D-E948-A7EE-D57686CEB2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47F2-B572-1341-97A2-03F799F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2F5B-0BEC-1B48-AF19-F70CBF88DD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BFC18-7AE9-1C44-9039-61F804A61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1F46-BA21-2546-AE85-93B56EC06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3F1F-FF47-0844-82BA-F475FCD0A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A91F9-8796-3D42-B75E-9C7F7D9B7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2EBF7-C6C5-4541-B47E-7FB413A3D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13847-6053-FF4A-A422-D886A866F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8EBBC2-FDF1-4237-9A2A-3EFB86DC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927100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C17C1-D75E-7F4A-895D-15D9E2D1D3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4790E-48FE-324B-A4AD-34E3A779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4280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6" r:id="rId10"/>
    <p:sldLayoutId id="2147483660" r:id="rId11"/>
    <p:sldLayoutId id="214748366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876829"/>
            <a:ext cx="8465086" cy="238658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4000" dirty="0"/>
              <a:t>WAS</a:t>
            </a:r>
            <a:r>
              <a:rPr lang="en-US" sz="4000" cap="none" dirty="0"/>
              <a:t>im</a:t>
            </a:r>
            <a:r>
              <a:rPr lang="en-US" sz="4000" dirty="0"/>
              <a:t>: </a:t>
            </a:r>
            <a:r>
              <a:rPr lang="en-US" sz="4000" cap="none" dirty="0"/>
              <a:t>Understanding Webassembly Applications Through</a:t>
            </a:r>
            <a:br>
              <a:rPr lang="en-US" sz="4000" cap="none" dirty="0"/>
            </a:br>
            <a:r>
              <a:rPr lang="en-US" sz="4000" cap="none" dirty="0"/>
              <a:t>Classification</a:t>
            </a:r>
            <a:endParaRPr lang="en-US" sz="4000" dirty="0"/>
          </a:p>
        </p:txBody>
      </p:sp>
      <p:sp>
        <p:nvSpPr>
          <p:cNvPr id="11" name="Google Shape;59;p14">
            <a:extLst>
              <a:ext uri="{FF2B5EF4-FFF2-40B4-BE49-F238E27FC236}">
                <a16:creationId xmlns:a16="http://schemas.microsoft.com/office/drawing/2014/main" id="{A3004E99-5E33-49B4-94B7-75FECD34E38E}"/>
              </a:ext>
            </a:extLst>
          </p:cNvPr>
          <p:cNvSpPr txBox="1">
            <a:spLocks/>
          </p:cNvSpPr>
          <p:nvPr/>
        </p:nvSpPr>
        <p:spPr>
          <a:xfrm>
            <a:off x="843303" y="3343788"/>
            <a:ext cx="4978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600"/>
              </a:spcAft>
              <a:buClr>
                <a:srgbClr val="595959"/>
              </a:buClr>
              <a:buSzPts val="2500"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Alan Romano		Weihang Wang</a:t>
            </a:r>
          </a:p>
        </p:txBody>
      </p:sp>
      <p:pic>
        <p:nvPicPr>
          <p:cNvPr id="12" name="Google Shape;60;p14">
            <a:extLst>
              <a:ext uri="{FF2B5EF4-FFF2-40B4-BE49-F238E27FC236}">
                <a16:creationId xmlns:a16="http://schemas.microsoft.com/office/drawing/2014/main" id="{955CB520-21A3-4F25-9689-7A6453AD70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367" y="3930599"/>
            <a:ext cx="1910171" cy="191017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61;p14">
            <a:extLst>
              <a:ext uri="{FF2B5EF4-FFF2-40B4-BE49-F238E27FC236}">
                <a16:creationId xmlns:a16="http://schemas.microsoft.com/office/drawing/2014/main" id="{A8B4AE03-58D7-4880-B9DD-102240FE440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26492"/>
          <a:stretch/>
        </p:blipFill>
        <p:spPr>
          <a:xfrm>
            <a:off x="3543105" y="3925763"/>
            <a:ext cx="1910171" cy="197753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4663858"/>
            <a:ext cx="4938944" cy="1706462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60"/>
            <a:ext cx="4938944" cy="3440781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A397-8556-4510-8AEE-368A16346713}"/>
              </a:ext>
            </a:extLst>
          </p:cNvPr>
          <p:cNvSpPr txBox="1"/>
          <p:nvPr/>
        </p:nvSpPr>
        <p:spPr>
          <a:xfrm>
            <a:off x="733425" y="3000375"/>
            <a:ext cx="45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Declare the number of linear memory stores a module will contain (currently limited to 1)</a:t>
            </a:r>
          </a:p>
        </p:txBody>
      </p:sp>
    </p:spTree>
    <p:extLst>
      <p:ext uri="{BB962C8B-B14F-4D97-AF65-F5344CB8AC3E}">
        <p14:creationId xmlns:p14="http://schemas.microsoft.com/office/powerpoint/2010/main" val="373954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Tables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4949824"/>
            <a:ext cx="4938944" cy="1420495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59"/>
            <a:ext cx="4938944" cy="3699085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A397-8556-4510-8AEE-368A16346713}"/>
              </a:ext>
            </a:extLst>
          </p:cNvPr>
          <p:cNvSpPr txBox="1"/>
          <p:nvPr/>
        </p:nvSpPr>
        <p:spPr>
          <a:xfrm>
            <a:off x="733425" y="3000375"/>
            <a:ext cx="45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Defines the tables that will be used in the module and the number and type of entries they will hold </a:t>
            </a:r>
          </a:p>
        </p:txBody>
      </p:sp>
    </p:spTree>
    <p:extLst>
      <p:ext uri="{BB962C8B-B14F-4D97-AF65-F5344CB8AC3E}">
        <p14:creationId xmlns:p14="http://schemas.microsoft.com/office/powerpoint/2010/main" val="156814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 err="1"/>
              <a:t>Globals</a:t>
            </a:r>
            <a:endParaRPr lang="en-US" dirty="0"/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5412581"/>
            <a:ext cx="4938944" cy="957738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59"/>
            <a:ext cx="4938944" cy="3979098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A397-8556-4510-8AEE-368A16346713}"/>
              </a:ext>
            </a:extLst>
          </p:cNvPr>
          <p:cNvSpPr txBox="1"/>
          <p:nvPr/>
        </p:nvSpPr>
        <p:spPr>
          <a:xfrm>
            <a:off x="733425" y="3000375"/>
            <a:ext cx="456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Variables accessible throughout the entire scope of the module</a:t>
            </a:r>
          </a:p>
        </p:txBody>
      </p:sp>
    </p:spTree>
    <p:extLst>
      <p:ext uri="{BB962C8B-B14F-4D97-AF65-F5344CB8AC3E}">
        <p14:creationId xmlns:p14="http://schemas.microsoft.com/office/powerpoint/2010/main" val="110474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Data Segments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5906333"/>
            <a:ext cx="4938944" cy="463986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58"/>
            <a:ext cx="4938944" cy="4443085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A397-8556-4510-8AEE-368A16346713}"/>
              </a:ext>
            </a:extLst>
          </p:cNvPr>
          <p:cNvSpPr txBox="1"/>
          <p:nvPr/>
        </p:nvSpPr>
        <p:spPr>
          <a:xfrm>
            <a:off x="733425" y="3000375"/>
            <a:ext cx="456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Bytes used to initialize the linear memory at the given offset</a:t>
            </a:r>
          </a:p>
        </p:txBody>
      </p:sp>
    </p:spTree>
    <p:extLst>
      <p:ext uri="{BB962C8B-B14F-4D97-AF65-F5344CB8AC3E}">
        <p14:creationId xmlns:p14="http://schemas.microsoft.com/office/powerpoint/2010/main" val="343508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Exports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58"/>
            <a:ext cx="4938944" cy="4954606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A397-8556-4510-8AEE-368A16346713}"/>
              </a:ext>
            </a:extLst>
          </p:cNvPr>
          <p:cNvSpPr txBox="1"/>
          <p:nvPr/>
        </p:nvSpPr>
        <p:spPr>
          <a:xfrm>
            <a:off x="733425" y="3000375"/>
            <a:ext cx="45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800" dirty="0"/>
              <a:t>Functions, variables, tables, or memory buffers that are passed outside into the JavaScript context to be called there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7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2B194-C6EE-4B8E-A8A8-665B892A91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FE698-0EDE-46AB-9A94-7005A873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5" name="Google Shape;267;p28">
            <a:extLst>
              <a:ext uri="{FF2B5EF4-FFF2-40B4-BE49-F238E27FC236}">
                <a16:creationId xmlns:a16="http://schemas.microsoft.com/office/drawing/2014/main" id="{D72C0199-76D3-4F5C-B2AF-282309FF0A70}"/>
              </a:ext>
            </a:extLst>
          </p:cNvPr>
          <p:cNvSpPr txBox="1"/>
          <p:nvPr/>
        </p:nvSpPr>
        <p:spPr>
          <a:xfrm>
            <a:off x="5628443" y="2611428"/>
            <a:ext cx="5223266" cy="2734347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dirty="0">
                <a:solidFill>
                  <a:srgbClr val="C792EA"/>
                </a:solidFill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82AAFF"/>
                </a:solidFill>
                <a:latin typeface="Consolas"/>
                <a:ea typeface="Consolas"/>
                <a:cs typeface="Consolas"/>
                <a:sym typeface="Consolas"/>
              </a:rPr>
              <a:t>$_sum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dirty="0">
                <a:solidFill>
                  <a:srgbClr val="C792EA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dirty="0">
                <a:solidFill>
                  <a:srgbClr val="C792EA"/>
                </a:solidFill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dirty="0">
              <a:solidFill>
                <a:srgbClr val="BFC7D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>
                <a:solidFill>
                  <a:srgbClr val="C792EA"/>
                </a:solidFill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dirty="0">
                <a:solidFill>
                  <a:srgbClr val="C792EA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dirty="0">
              <a:solidFill>
                <a:srgbClr val="BFC7D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dirty="0">
                <a:solidFill>
                  <a:srgbClr val="89DDFF"/>
                </a:solidFill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$p1</a:t>
            </a:r>
            <a:endParaRPr dirty="0">
              <a:solidFill>
                <a:srgbClr val="FFCB6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dirty="0">
                <a:solidFill>
                  <a:srgbClr val="89DDFF"/>
                </a:solidFill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$p0</a:t>
            </a:r>
            <a:endParaRPr dirty="0">
              <a:solidFill>
                <a:srgbClr val="FFCB6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FFCB6B"/>
                </a:solidFill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dirty="0">
                <a:solidFill>
                  <a:srgbClr val="89DDFF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" dirty="0">
                <a:solidFill>
                  <a:srgbClr val="BFC7D5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>
              <a:solidFill>
                <a:srgbClr val="BFC7D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_sum</a:t>
            </a:r>
            <a:r>
              <a:rPr lang="en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$_sum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68;p28">
            <a:extLst>
              <a:ext uri="{FF2B5EF4-FFF2-40B4-BE49-F238E27FC236}">
                <a16:creationId xmlns:a16="http://schemas.microsoft.com/office/drawing/2014/main" id="{F8D5CB5B-C0E8-4F4F-A74A-A2FC99F55692}"/>
              </a:ext>
            </a:extLst>
          </p:cNvPr>
          <p:cNvSpPr txBox="1"/>
          <p:nvPr/>
        </p:nvSpPr>
        <p:spPr>
          <a:xfrm>
            <a:off x="1109472" y="2624036"/>
            <a:ext cx="4260300" cy="2734346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sum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7986E7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7986E7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){</a:t>
            </a:r>
            <a:endParaRPr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a </a:t>
            </a:r>
            <a:r>
              <a:rPr lang="en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b;</a:t>
            </a:r>
            <a:endParaRPr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8497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768444-2C32-41DD-9B56-9EBDA932E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E3AE6-BBFC-445A-9705-CD21B193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11" name="Google Shape;268;p28">
            <a:extLst>
              <a:ext uri="{FF2B5EF4-FFF2-40B4-BE49-F238E27FC236}">
                <a16:creationId xmlns:a16="http://schemas.microsoft.com/office/drawing/2014/main" id="{5D92ACAF-45AB-4202-869D-B882D5147B7F}"/>
              </a:ext>
            </a:extLst>
          </p:cNvPr>
          <p:cNvSpPr txBox="1"/>
          <p:nvPr/>
        </p:nvSpPr>
        <p:spPr>
          <a:xfrm>
            <a:off x="1109472" y="2624036"/>
            <a:ext cx="4260300" cy="2734346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 err="1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stdio.h</a:t>
            </a:r>
            <a:r>
              <a:rPr lang="en-US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()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{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str1 </a:t>
            </a:r>
            <a:r>
              <a:rPr lang="en-US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Hello world!</a:t>
            </a:r>
            <a:r>
              <a:rPr lang="en-US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 err="1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-US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-US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-US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,str1)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} </a:t>
            </a:r>
          </a:p>
        </p:txBody>
      </p:sp>
      <p:pic>
        <p:nvPicPr>
          <p:cNvPr id="13" name="Google Shape;275;p29">
            <a:extLst>
              <a:ext uri="{FF2B5EF4-FFF2-40B4-BE49-F238E27FC236}">
                <a16:creationId xmlns:a16="http://schemas.microsoft.com/office/drawing/2014/main" id="{978F618E-C112-4F8D-8588-F9931E2467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72831" y="1189609"/>
            <a:ext cx="4563122" cy="53824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00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015A3-D75E-4320-9CB0-C3B5B111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45A3A0-D6B3-411A-BF92-D9298021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Use Cases: Cryptojacking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0B517-231C-40BA-A372-D1833B5E50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17" y="2183580"/>
            <a:ext cx="6951663" cy="3967162"/>
          </a:xfrm>
        </p:spPr>
        <p:txBody>
          <a:bodyPr/>
          <a:lstStyle/>
          <a:p>
            <a:r>
              <a:rPr lang="en-US" dirty="0"/>
              <a:t>Secretly mining cryptocurrency when a user visits a web page</a:t>
            </a:r>
          </a:p>
          <a:p>
            <a:r>
              <a:rPr lang="en-US" dirty="0"/>
              <a:t>WebAssembly is used for intensive cryptographic hashing </a:t>
            </a:r>
          </a:p>
        </p:txBody>
      </p:sp>
      <p:sp>
        <p:nvSpPr>
          <p:cNvPr id="5" name="Google Shape;280;p30">
            <a:extLst>
              <a:ext uri="{FF2B5EF4-FFF2-40B4-BE49-F238E27FC236}">
                <a16:creationId xmlns:a16="http://schemas.microsoft.com/office/drawing/2014/main" id="{200BB3A4-8DD7-4D41-8041-2DC4A5958270}"/>
              </a:ext>
            </a:extLst>
          </p:cNvPr>
          <p:cNvSpPr/>
          <p:nvPr/>
        </p:nvSpPr>
        <p:spPr>
          <a:xfrm>
            <a:off x="6109250" y="4843601"/>
            <a:ext cx="585900" cy="527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81;p30">
            <a:extLst>
              <a:ext uri="{FF2B5EF4-FFF2-40B4-BE49-F238E27FC236}">
                <a16:creationId xmlns:a16="http://schemas.microsoft.com/office/drawing/2014/main" id="{962DA0A3-FE4B-417D-87E9-FE99BABF375D}"/>
              </a:ext>
            </a:extLst>
          </p:cNvPr>
          <p:cNvSpPr txBox="1"/>
          <p:nvPr/>
        </p:nvSpPr>
        <p:spPr>
          <a:xfrm>
            <a:off x="3135100" y="5330051"/>
            <a:ext cx="1842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2.Web page fetches script from mining service</a:t>
            </a:r>
            <a:endParaRPr/>
          </a:p>
        </p:txBody>
      </p:sp>
      <p:pic>
        <p:nvPicPr>
          <p:cNvPr id="7" name="Google Shape;284;p30">
            <a:extLst>
              <a:ext uri="{FF2B5EF4-FFF2-40B4-BE49-F238E27FC236}">
                <a16:creationId xmlns:a16="http://schemas.microsoft.com/office/drawing/2014/main" id="{C1E76CC3-726E-48B8-89BC-9A2EFDFBB1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443" b="21969"/>
          <a:stretch/>
        </p:blipFill>
        <p:spPr>
          <a:xfrm>
            <a:off x="1888725" y="3183400"/>
            <a:ext cx="1619175" cy="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5;p30">
            <a:extLst>
              <a:ext uri="{FF2B5EF4-FFF2-40B4-BE49-F238E27FC236}">
                <a16:creationId xmlns:a16="http://schemas.microsoft.com/office/drawing/2014/main" id="{BC4E4251-B970-43E7-BA23-EEB7ED87B8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686" y="3203424"/>
            <a:ext cx="1304425" cy="2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6;p30">
            <a:extLst>
              <a:ext uri="{FF2B5EF4-FFF2-40B4-BE49-F238E27FC236}">
                <a16:creationId xmlns:a16="http://schemas.microsoft.com/office/drawing/2014/main" id="{814BE090-A0B4-4C45-974B-D6ECB1984EB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5875" y="3065954"/>
            <a:ext cx="1842000" cy="527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87;p30">
            <a:extLst>
              <a:ext uri="{FF2B5EF4-FFF2-40B4-BE49-F238E27FC236}">
                <a16:creationId xmlns:a16="http://schemas.microsoft.com/office/drawing/2014/main" id="{15665595-03B7-4461-9F80-40FFC0923FDA}"/>
              </a:ext>
            </a:extLst>
          </p:cNvPr>
          <p:cNvGrpSpPr/>
          <p:nvPr/>
        </p:nvGrpSpPr>
        <p:grpSpPr>
          <a:xfrm>
            <a:off x="1427105" y="4559362"/>
            <a:ext cx="509833" cy="623567"/>
            <a:chOff x="1032864" y="2249825"/>
            <a:chExt cx="894600" cy="1058149"/>
          </a:xfrm>
        </p:grpSpPr>
        <p:sp>
          <p:nvSpPr>
            <p:cNvPr id="11" name="Google Shape;288;p30">
              <a:extLst>
                <a:ext uri="{FF2B5EF4-FFF2-40B4-BE49-F238E27FC236}">
                  <a16:creationId xmlns:a16="http://schemas.microsoft.com/office/drawing/2014/main" id="{2371700E-0354-4732-996D-F612C6F8564F}"/>
                </a:ext>
              </a:extLst>
            </p:cNvPr>
            <p:cNvSpPr/>
            <p:nvPr/>
          </p:nvSpPr>
          <p:spPr>
            <a:xfrm rot="-2700000">
              <a:off x="1158359" y="2549900"/>
              <a:ext cx="643609" cy="621547"/>
            </a:xfrm>
            <a:prstGeom prst="teardrop">
              <a:avLst>
                <a:gd name="adj" fmla="val 10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9;p30">
              <a:extLst>
                <a:ext uri="{FF2B5EF4-FFF2-40B4-BE49-F238E27FC236}">
                  <a16:creationId xmlns:a16="http://schemas.microsoft.com/office/drawing/2014/main" id="{52E46637-6A95-4C5E-AC0A-8A4F3B74D843}"/>
                </a:ext>
              </a:extLst>
            </p:cNvPr>
            <p:cNvSpPr/>
            <p:nvPr/>
          </p:nvSpPr>
          <p:spPr>
            <a:xfrm>
              <a:off x="1287725" y="2249825"/>
              <a:ext cx="384900" cy="39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290;p30">
            <a:extLst>
              <a:ext uri="{FF2B5EF4-FFF2-40B4-BE49-F238E27FC236}">
                <a16:creationId xmlns:a16="http://schemas.microsoft.com/office/drawing/2014/main" id="{CBD2BE75-2527-4A96-A790-8826CBE799F9}"/>
              </a:ext>
            </a:extLst>
          </p:cNvPr>
          <p:cNvSpPr txBox="1"/>
          <p:nvPr/>
        </p:nvSpPr>
        <p:spPr>
          <a:xfrm>
            <a:off x="1313400" y="5330051"/>
            <a:ext cx="16986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User visits affected webpage</a:t>
            </a:r>
            <a:endParaRPr/>
          </a:p>
        </p:txBody>
      </p:sp>
      <p:grpSp>
        <p:nvGrpSpPr>
          <p:cNvPr id="14" name="Google Shape;291;p30">
            <a:extLst>
              <a:ext uri="{FF2B5EF4-FFF2-40B4-BE49-F238E27FC236}">
                <a16:creationId xmlns:a16="http://schemas.microsoft.com/office/drawing/2014/main" id="{F6FEB051-DD67-4F74-A8FD-EBD7ED660424}"/>
              </a:ext>
            </a:extLst>
          </p:cNvPr>
          <p:cNvGrpSpPr/>
          <p:nvPr/>
        </p:nvGrpSpPr>
        <p:grpSpPr>
          <a:xfrm>
            <a:off x="2175599" y="4645397"/>
            <a:ext cx="528521" cy="451476"/>
            <a:chOff x="1250725" y="2523650"/>
            <a:chExt cx="836400" cy="658800"/>
          </a:xfrm>
        </p:grpSpPr>
        <p:sp>
          <p:nvSpPr>
            <p:cNvPr id="15" name="Google Shape;292;p30">
              <a:extLst>
                <a:ext uri="{FF2B5EF4-FFF2-40B4-BE49-F238E27FC236}">
                  <a16:creationId xmlns:a16="http://schemas.microsoft.com/office/drawing/2014/main" id="{2A089EE4-1A2E-4353-8E96-A759C28ADE79}"/>
                </a:ext>
              </a:extLst>
            </p:cNvPr>
            <p:cNvSpPr/>
            <p:nvPr/>
          </p:nvSpPr>
          <p:spPr>
            <a:xfrm>
              <a:off x="1250725" y="2545850"/>
              <a:ext cx="836400" cy="636600"/>
            </a:xfrm>
            <a:prstGeom prst="roundRect">
              <a:avLst>
                <a:gd name="adj" fmla="val 4649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3;p30">
              <a:extLst>
                <a:ext uri="{FF2B5EF4-FFF2-40B4-BE49-F238E27FC236}">
                  <a16:creationId xmlns:a16="http://schemas.microsoft.com/office/drawing/2014/main" id="{FA9DA2BA-C96D-4641-B000-D06D9C759A3B}"/>
                </a:ext>
              </a:extLst>
            </p:cNvPr>
            <p:cNvSpPr/>
            <p:nvPr/>
          </p:nvSpPr>
          <p:spPr>
            <a:xfrm>
              <a:off x="1250725" y="2523650"/>
              <a:ext cx="836400" cy="1185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4;p30">
              <a:extLst>
                <a:ext uri="{FF2B5EF4-FFF2-40B4-BE49-F238E27FC236}">
                  <a16:creationId xmlns:a16="http://schemas.microsoft.com/office/drawing/2014/main" id="{FD80D57E-74B6-42B4-A772-13804B2DAC3D}"/>
                </a:ext>
              </a:extLst>
            </p:cNvPr>
            <p:cNvSpPr/>
            <p:nvPr/>
          </p:nvSpPr>
          <p:spPr>
            <a:xfrm>
              <a:off x="1324725" y="2730875"/>
              <a:ext cx="355200" cy="2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5;p30">
              <a:extLst>
                <a:ext uri="{FF2B5EF4-FFF2-40B4-BE49-F238E27FC236}">
                  <a16:creationId xmlns:a16="http://schemas.microsoft.com/office/drawing/2014/main" id="{EB5D7B11-1218-4258-85E0-D507AD78B62D}"/>
                </a:ext>
              </a:extLst>
            </p:cNvPr>
            <p:cNvSpPr/>
            <p:nvPr/>
          </p:nvSpPr>
          <p:spPr>
            <a:xfrm>
              <a:off x="1317325" y="2849300"/>
              <a:ext cx="355200" cy="2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6;p30">
              <a:extLst>
                <a:ext uri="{FF2B5EF4-FFF2-40B4-BE49-F238E27FC236}">
                  <a16:creationId xmlns:a16="http://schemas.microsoft.com/office/drawing/2014/main" id="{72589A12-63B2-4C7A-840E-88EF7E21C36C}"/>
                </a:ext>
              </a:extLst>
            </p:cNvPr>
            <p:cNvSpPr/>
            <p:nvPr/>
          </p:nvSpPr>
          <p:spPr>
            <a:xfrm>
              <a:off x="1317325" y="2986200"/>
              <a:ext cx="703200" cy="2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7;p30">
              <a:extLst>
                <a:ext uri="{FF2B5EF4-FFF2-40B4-BE49-F238E27FC236}">
                  <a16:creationId xmlns:a16="http://schemas.microsoft.com/office/drawing/2014/main" id="{C1E437B5-DADC-4675-B302-63621D2E9E99}"/>
                </a:ext>
              </a:extLst>
            </p:cNvPr>
            <p:cNvSpPr/>
            <p:nvPr/>
          </p:nvSpPr>
          <p:spPr>
            <a:xfrm>
              <a:off x="1783575" y="2708675"/>
              <a:ext cx="237000" cy="183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" name="Google Shape;298;p30">
            <a:extLst>
              <a:ext uri="{FF2B5EF4-FFF2-40B4-BE49-F238E27FC236}">
                <a16:creationId xmlns:a16="http://schemas.microsoft.com/office/drawing/2014/main" id="{ED264927-A477-4182-A874-49FB134605F4}"/>
              </a:ext>
            </a:extLst>
          </p:cNvPr>
          <p:cNvCxnSpPr/>
          <p:nvPr/>
        </p:nvCxnSpPr>
        <p:spPr>
          <a:xfrm rot="10800000" flipH="1">
            <a:off x="1898100" y="4869501"/>
            <a:ext cx="277500" cy="3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2" name="Google Shape;299;p30">
            <a:extLst>
              <a:ext uri="{FF2B5EF4-FFF2-40B4-BE49-F238E27FC236}">
                <a16:creationId xmlns:a16="http://schemas.microsoft.com/office/drawing/2014/main" id="{E36CBFD9-BFE3-441D-A338-C71B0E5B073C}"/>
              </a:ext>
            </a:extLst>
          </p:cNvPr>
          <p:cNvGrpSpPr/>
          <p:nvPr/>
        </p:nvGrpSpPr>
        <p:grpSpPr>
          <a:xfrm>
            <a:off x="3430043" y="4716251"/>
            <a:ext cx="528521" cy="451476"/>
            <a:chOff x="1250725" y="2523650"/>
            <a:chExt cx="836400" cy="658800"/>
          </a:xfrm>
        </p:grpSpPr>
        <p:sp>
          <p:nvSpPr>
            <p:cNvPr id="23" name="Google Shape;300;p30">
              <a:extLst>
                <a:ext uri="{FF2B5EF4-FFF2-40B4-BE49-F238E27FC236}">
                  <a16:creationId xmlns:a16="http://schemas.microsoft.com/office/drawing/2014/main" id="{AB315363-523C-4F36-9E88-C473DD7769CE}"/>
                </a:ext>
              </a:extLst>
            </p:cNvPr>
            <p:cNvSpPr/>
            <p:nvPr/>
          </p:nvSpPr>
          <p:spPr>
            <a:xfrm>
              <a:off x="1250725" y="2545850"/>
              <a:ext cx="836400" cy="636600"/>
            </a:xfrm>
            <a:prstGeom prst="roundRect">
              <a:avLst>
                <a:gd name="adj" fmla="val 4649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1;p30">
              <a:extLst>
                <a:ext uri="{FF2B5EF4-FFF2-40B4-BE49-F238E27FC236}">
                  <a16:creationId xmlns:a16="http://schemas.microsoft.com/office/drawing/2014/main" id="{B2AE3797-0CAF-4B98-B364-7AAFCF926CA4}"/>
                </a:ext>
              </a:extLst>
            </p:cNvPr>
            <p:cNvSpPr/>
            <p:nvPr/>
          </p:nvSpPr>
          <p:spPr>
            <a:xfrm>
              <a:off x="1250725" y="2523650"/>
              <a:ext cx="836400" cy="1185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2;p30">
              <a:extLst>
                <a:ext uri="{FF2B5EF4-FFF2-40B4-BE49-F238E27FC236}">
                  <a16:creationId xmlns:a16="http://schemas.microsoft.com/office/drawing/2014/main" id="{984030D5-ED35-4788-AD96-2F07D41221A4}"/>
                </a:ext>
              </a:extLst>
            </p:cNvPr>
            <p:cNvSpPr/>
            <p:nvPr/>
          </p:nvSpPr>
          <p:spPr>
            <a:xfrm>
              <a:off x="1324725" y="2730875"/>
              <a:ext cx="355200" cy="2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3;p30">
              <a:extLst>
                <a:ext uri="{FF2B5EF4-FFF2-40B4-BE49-F238E27FC236}">
                  <a16:creationId xmlns:a16="http://schemas.microsoft.com/office/drawing/2014/main" id="{3C28D243-00C9-4898-8E0F-A800B2136601}"/>
                </a:ext>
              </a:extLst>
            </p:cNvPr>
            <p:cNvSpPr/>
            <p:nvPr/>
          </p:nvSpPr>
          <p:spPr>
            <a:xfrm>
              <a:off x="1317325" y="2849300"/>
              <a:ext cx="355200" cy="2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4;p30">
              <a:extLst>
                <a:ext uri="{FF2B5EF4-FFF2-40B4-BE49-F238E27FC236}">
                  <a16:creationId xmlns:a16="http://schemas.microsoft.com/office/drawing/2014/main" id="{07A8B7EB-E7DC-4CBC-B15F-881525792649}"/>
                </a:ext>
              </a:extLst>
            </p:cNvPr>
            <p:cNvSpPr/>
            <p:nvPr/>
          </p:nvSpPr>
          <p:spPr>
            <a:xfrm>
              <a:off x="1317325" y="2986200"/>
              <a:ext cx="703200" cy="2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5;p30">
              <a:extLst>
                <a:ext uri="{FF2B5EF4-FFF2-40B4-BE49-F238E27FC236}">
                  <a16:creationId xmlns:a16="http://schemas.microsoft.com/office/drawing/2014/main" id="{7E4B5139-16E1-4498-B68C-CC2828526208}"/>
                </a:ext>
              </a:extLst>
            </p:cNvPr>
            <p:cNvSpPr/>
            <p:nvPr/>
          </p:nvSpPr>
          <p:spPr>
            <a:xfrm>
              <a:off x="1783575" y="2708675"/>
              <a:ext cx="237000" cy="183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306;p30">
            <a:extLst>
              <a:ext uri="{FF2B5EF4-FFF2-40B4-BE49-F238E27FC236}">
                <a16:creationId xmlns:a16="http://schemas.microsoft.com/office/drawing/2014/main" id="{41284BD1-47D5-4D85-819E-CE35D68F9DD0}"/>
              </a:ext>
            </a:extLst>
          </p:cNvPr>
          <p:cNvSpPr/>
          <p:nvPr/>
        </p:nvSpPr>
        <p:spPr>
          <a:xfrm rot="10800000">
            <a:off x="4145550" y="4816448"/>
            <a:ext cx="307200" cy="4134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7;p30">
            <a:extLst>
              <a:ext uri="{FF2B5EF4-FFF2-40B4-BE49-F238E27FC236}">
                <a16:creationId xmlns:a16="http://schemas.microsoft.com/office/drawing/2014/main" id="{B10A28F0-9808-4B90-8BCC-0862239A73F9}"/>
              </a:ext>
            </a:extLst>
          </p:cNvPr>
          <p:cNvGrpSpPr/>
          <p:nvPr/>
        </p:nvGrpSpPr>
        <p:grpSpPr>
          <a:xfrm>
            <a:off x="4171200" y="4107851"/>
            <a:ext cx="571800" cy="451500"/>
            <a:chOff x="2530100" y="2426250"/>
            <a:chExt cx="571800" cy="451500"/>
          </a:xfrm>
        </p:grpSpPr>
        <p:sp>
          <p:nvSpPr>
            <p:cNvPr id="31" name="Google Shape;308;p30">
              <a:extLst>
                <a:ext uri="{FF2B5EF4-FFF2-40B4-BE49-F238E27FC236}">
                  <a16:creationId xmlns:a16="http://schemas.microsoft.com/office/drawing/2014/main" id="{CA56B3AD-8D49-4BDC-AA0E-2B8D765273CB}"/>
                </a:ext>
              </a:extLst>
            </p:cNvPr>
            <p:cNvSpPr/>
            <p:nvPr/>
          </p:nvSpPr>
          <p:spPr>
            <a:xfrm>
              <a:off x="2530100" y="2426250"/>
              <a:ext cx="571800" cy="451500"/>
            </a:xfrm>
            <a:prstGeom prst="roundRect">
              <a:avLst>
                <a:gd name="adj" fmla="val 4916"/>
              </a:avLst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09;p30">
              <a:extLst>
                <a:ext uri="{FF2B5EF4-FFF2-40B4-BE49-F238E27FC236}">
                  <a16:creationId xmlns:a16="http://schemas.microsoft.com/office/drawing/2014/main" id="{A5D34131-E93A-4298-AD7A-FD0A8C8F2397}"/>
                </a:ext>
              </a:extLst>
            </p:cNvPr>
            <p:cNvGrpSpPr/>
            <p:nvPr/>
          </p:nvGrpSpPr>
          <p:grpSpPr>
            <a:xfrm>
              <a:off x="2545850" y="2449650"/>
              <a:ext cx="540300" cy="122100"/>
              <a:chOff x="2545850" y="2449650"/>
              <a:chExt cx="540300" cy="122100"/>
            </a:xfrm>
          </p:grpSpPr>
          <p:sp>
            <p:nvSpPr>
              <p:cNvPr id="45" name="Google Shape;310;p30">
                <a:extLst>
                  <a:ext uri="{FF2B5EF4-FFF2-40B4-BE49-F238E27FC236}">
                    <a16:creationId xmlns:a16="http://schemas.microsoft.com/office/drawing/2014/main" id="{3A75DA99-B498-44B0-AF3A-4DF54FEF8AC5}"/>
                  </a:ext>
                </a:extLst>
              </p:cNvPr>
              <p:cNvSpPr/>
              <p:nvPr/>
            </p:nvSpPr>
            <p:spPr>
              <a:xfrm>
                <a:off x="2545850" y="2449650"/>
                <a:ext cx="540300" cy="12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1;p30">
                <a:extLst>
                  <a:ext uri="{FF2B5EF4-FFF2-40B4-BE49-F238E27FC236}">
                    <a16:creationId xmlns:a16="http://schemas.microsoft.com/office/drawing/2014/main" id="{72089E27-F75E-44B5-9EA6-72A3A8220E05}"/>
                  </a:ext>
                </a:extLst>
              </p:cNvPr>
              <p:cNvSpPr/>
              <p:nvPr/>
            </p:nvSpPr>
            <p:spPr>
              <a:xfrm>
                <a:off x="2849275" y="2486650"/>
                <a:ext cx="207300" cy="444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2;p30">
                <a:extLst>
                  <a:ext uri="{FF2B5EF4-FFF2-40B4-BE49-F238E27FC236}">
                    <a16:creationId xmlns:a16="http://schemas.microsoft.com/office/drawing/2014/main" id="{F9F3B052-D542-4562-906B-10DB41B6D644}"/>
                  </a:ext>
                </a:extLst>
              </p:cNvPr>
              <p:cNvSpPr/>
              <p:nvPr/>
            </p:nvSpPr>
            <p:spPr>
              <a:xfrm>
                <a:off x="25717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3;p30">
                <a:extLst>
                  <a:ext uri="{FF2B5EF4-FFF2-40B4-BE49-F238E27FC236}">
                    <a16:creationId xmlns:a16="http://schemas.microsoft.com/office/drawing/2014/main" id="{0446F8C4-3E91-40AF-9C90-F70FFE5F6D95}"/>
                  </a:ext>
                </a:extLst>
              </p:cNvPr>
              <p:cNvSpPr/>
              <p:nvPr/>
            </p:nvSpPr>
            <p:spPr>
              <a:xfrm>
                <a:off x="2625300" y="248850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4;p30">
                <a:extLst>
                  <a:ext uri="{FF2B5EF4-FFF2-40B4-BE49-F238E27FC236}">
                    <a16:creationId xmlns:a16="http://schemas.microsoft.com/office/drawing/2014/main" id="{1CED64CF-F06B-470A-B200-DD20D0D1FF2F}"/>
                  </a:ext>
                </a:extLst>
              </p:cNvPr>
              <p:cNvSpPr/>
              <p:nvPr/>
            </p:nvSpPr>
            <p:spPr>
              <a:xfrm>
                <a:off x="26788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15;p30">
              <a:extLst>
                <a:ext uri="{FF2B5EF4-FFF2-40B4-BE49-F238E27FC236}">
                  <a16:creationId xmlns:a16="http://schemas.microsoft.com/office/drawing/2014/main" id="{BD69937B-F900-43FF-864C-FBA7E6D55D27}"/>
                </a:ext>
              </a:extLst>
            </p:cNvPr>
            <p:cNvGrpSpPr/>
            <p:nvPr/>
          </p:nvGrpSpPr>
          <p:grpSpPr>
            <a:xfrm>
              <a:off x="2545850" y="2590950"/>
              <a:ext cx="540300" cy="122100"/>
              <a:chOff x="2545850" y="2449650"/>
              <a:chExt cx="540300" cy="122100"/>
            </a:xfrm>
          </p:grpSpPr>
          <p:sp>
            <p:nvSpPr>
              <p:cNvPr id="40" name="Google Shape;316;p30">
                <a:extLst>
                  <a:ext uri="{FF2B5EF4-FFF2-40B4-BE49-F238E27FC236}">
                    <a16:creationId xmlns:a16="http://schemas.microsoft.com/office/drawing/2014/main" id="{72E63D56-D48F-4450-8DED-A0C3B5A43750}"/>
                  </a:ext>
                </a:extLst>
              </p:cNvPr>
              <p:cNvSpPr/>
              <p:nvPr/>
            </p:nvSpPr>
            <p:spPr>
              <a:xfrm>
                <a:off x="2545850" y="2449650"/>
                <a:ext cx="540300" cy="12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7;p30">
                <a:extLst>
                  <a:ext uri="{FF2B5EF4-FFF2-40B4-BE49-F238E27FC236}">
                    <a16:creationId xmlns:a16="http://schemas.microsoft.com/office/drawing/2014/main" id="{86A5A435-B9E4-4A8A-810C-628D76AE3893}"/>
                  </a:ext>
                </a:extLst>
              </p:cNvPr>
              <p:cNvSpPr/>
              <p:nvPr/>
            </p:nvSpPr>
            <p:spPr>
              <a:xfrm>
                <a:off x="2849275" y="2486650"/>
                <a:ext cx="207300" cy="444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8;p30">
                <a:extLst>
                  <a:ext uri="{FF2B5EF4-FFF2-40B4-BE49-F238E27FC236}">
                    <a16:creationId xmlns:a16="http://schemas.microsoft.com/office/drawing/2014/main" id="{4850C9B3-2ACA-48F8-9A08-6132CD76BB25}"/>
                  </a:ext>
                </a:extLst>
              </p:cNvPr>
              <p:cNvSpPr/>
              <p:nvPr/>
            </p:nvSpPr>
            <p:spPr>
              <a:xfrm>
                <a:off x="25717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9;p30">
                <a:extLst>
                  <a:ext uri="{FF2B5EF4-FFF2-40B4-BE49-F238E27FC236}">
                    <a16:creationId xmlns:a16="http://schemas.microsoft.com/office/drawing/2014/main" id="{15F7515E-E7DB-41CD-A008-A7D4EB9D1F4A}"/>
                  </a:ext>
                </a:extLst>
              </p:cNvPr>
              <p:cNvSpPr/>
              <p:nvPr/>
            </p:nvSpPr>
            <p:spPr>
              <a:xfrm>
                <a:off x="2625300" y="248850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0;p30">
                <a:extLst>
                  <a:ext uri="{FF2B5EF4-FFF2-40B4-BE49-F238E27FC236}">
                    <a16:creationId xmlns:a16="http://schemas.microsoft.com/office/drawing/2014/main" id="{1A2C279B-ECED-4C28-94F9-F550FF24AE63}"/>
                  </a:ext>
                </a:extLst>
              </p:cNvPr>
              <p:cNvSpPr/>
              <p:nvPr/>
            </p:nvSpPr>
            <p:spPr>
              <a:xfrm>
                <a:off x="26788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21;p30">
              <a:extLst>
                <a:ext uri="{FF2B5EF4-FFF2-40B4-BE49-F238E27FC236}">
                  <a16:creationId xmlns:a16="http://schemas.microsoft.com/office/drawing/2014/main" id="{970FFBD4-3DD2-4111-B302-CC07839835FF}"/>
                </a:ext>
              </a:extLst>
            </p:cNvPr>
            <p:cNvGrpSpPr/>
            <p:nvPr/>
          </p:nvGrpSpPr>
          <p:grpSpPr>
            <a:xfrm>
              <a:off x="2545850" y="2732250"/>
              <a:ext cx="540300" cy="122100"/>
              <a:chOff x="2545850" y="2449650"/>
              <a:chExt cx="540300" cy="122100"/>
            </a:xfrm>
          </p:grpSpPr>
          <p:sp>
            <p:nvSpPr>
              <p:cNvPr id="35" name="Google Shape;322;p30">
                <a:extLst>
                  <a:ext uri="{FF2B5EF4-FFF2-40B4-BE49-F238E27FC236}">
                    <a16:creationId xmlns:a16="http://schemas.microsoft.com/office/drawing/2014/main" id="{0554CADF-1B7D-4B98-9630-0116A0835191}"/>
                  </a:ext>
                </a:extLst>
              </p:cNvPr>
              <p:cNvSpPr/>
              <p:nvPr/>
            </p:nvSpPr>
            <p:spPr>
              <a:xfrm>
                <a:off x="2545850" y="2449650"/>
                <a:ext cx="540300" cy="12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3;p30">
                <a:extLst>
                  <a:ext uri="{FF2B5EF4-FFF2-40B4-BE49-F238E27FC236}">
                    <a16:creationId xmlns:a16="http://schemas.microsoft.com/office/drawing/2014/main" id="{4C5EABB9-975F-40DB-B8F1-29F0895D3C84}"/>
                  </a:ext>
                </a:extLst>
              </p:cNvPr>
              <p:cNvSpPr/>
              <p:nvPr/>
            </p:nvSpPr>
            <p:spPr>
              <a:xfrm>
                <a:off x="2849275" y="2486650"/>
                <a:ext cx="207300" cy="444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4;p30">
                <a:extLst>
                  <a:ext uri="{FF2B5EF4-FFF2-40B4-BE49-F238E27FC236}">
                    <a16:creationId xmlns:a16="http://schemas.microsoft.com/office/drawing/2014/main" id="{5570FA20-F0D9-4656-9818-74B8863EB36F}"/>
                  </a:ext>
                </a:extLst>
              </p:cNvPr>
              <p:cNvSpPr/>
              <p:nvPr/>
            </p:nvSpPr>
            <p:spPr>
              <a:xfrm>
                <a:off x="25717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5;p30">
                <a:extLst>
                  <a:ext uri="{FF2B5EF4-FFF2-40B4-BE49-F238E27FC236}">
                    <a16:creationId xmlns:a16="http://schemas.microsoft.com/office/drawing/2014/main" id="{5DC8E212-A244-4CF9-AD22-016F6C4786BC}"/>
                  </a:ext>
                </a:extLst>
              </p:cNvPr>
              <p:cNvSpPr/>
              <p:nvPr/>
            </p:nvSpPr>
            <p:spPr>
              <a:xfrm>
                <a:off x="2625300" y="248850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6;p30">
                <a:extLst>
                  <a:ext uri="{FF2B5EF4-FFF2-40B4-BE49-F238E27FC236}">
                    <a16:creationId xmlns:a16="http://schemas.microsoft.com/office/drawing/2014/main" id="{76C9F56A-CCF5-4DAD-A48D-5DC1FF349F53}"/>
                  </a:ext>
                </a:extLst>
              </p:cNvPr>
              <p:cNvSpPr/>
              <p:nvPr/>
            </p:nvSpPr>
            <p:spPr>
              <a:xfrm>
                <a:off x="26788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50" name="Google Shape;327;p30">
            <a:extLst>
              <a:ext uri="{FF2B5EF4-FFF2-40B4-BE49-F238E27FC236}">
                <a16:creationId xmlns:a16="http://schemas.microsoft.com/office/drawing/2014/main" id="{D6EC668B-7EEE-4E5F-98BC-609642273E2D}"/>
              </a:ext>
            </a:extLst>
          </p:cNvPr>
          <p:cNvCxnSpPr>
            <a:stCxn id="24" idx="0"/>
            <a:endCxn id="31" idx="1"/>
          </p:cNvCxnSpPr>
          <p:nvPr/>
        </p:nvCxnSpPr>
        <p:spPr>
          <a:xfrm rot="10800000" flipH="1">
            <a:off x="3694304" y="4333451"/>
            <a:ext cx="477000" cy="38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" name="Google Shape;328;p30">
            <a:extLst>
              <a:ext uri="{FF2B5EF4-FFF2-40B4-BE49-F238E27FC236}">
                <a16:creationId xmlns:a16="http://schemas.microsoft.com/office/drawing/2014/main" id="{1C405BD1-E01A-4B91-A89D-E6B5D269BB3F}"/>
              </a:ext>
            </a:extLst>
          </p:cNvPr>
          <p:cNvCxnSpPr>
            <a:stCxn id="35" idx="2"/>
            <a:endCxn id="23" idx="3"/>
          </p:cNvCxnSpPr>
          <p:nvPr/>
        </p:nvCxnSpPr>
        <p:spPr>
          <a:xfrm flipH="1">
            <a:off x="3958500" y="4535951"/>
            <a:ext cx="498600" cy="41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" name="Google Shape;329;p30">
            <a:extLst>
              <a:ext uri="{FF2B5EF4-FFF2-40B4-BE49-F238E27FC236}">
                <a16:creationId xmlns:a16="http://schemas.microsoft.com/office/drawing/2014/main" id="{96BC808C-24D9-4769-9ECF-4C0BC0099F16}"/>
              </a:ext>
            </a:extLst>
          </p:cNvPr>
          <p:cNvSpPr txBox="1"/>
          <p:nvPr/>
        </p:nvSpPr>
        <p:spPr>
          <a:xfrm>
            <a:off x="5346575" y="5343789"/>
            <a:ext cx="19098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Script starts thread with WebAssembly to mine</a:t>
            </a:r>
            <a:endParaRPr dirty="0"/>
          </a:p>
        </p:txBody>
      </p:sp>
      <p:sp>
        <p:nvSpPr>
          <p:cNvPr id="53" name="Google Shape;330;p30">
            <a:extLst>
              <a:ext uri="{FF2B5EF4-FFF2-40B4-BE49-F238E27FC236}">
                <a16:creationId xmlns:a16="http://schemas.microsoft.com/office/drawing/2014/main" id="{E6D9FB55-AD08-4436-BF25-F9A88F4F3918}"/>
              </a:ext>
            </a:extLst>
          </p:cNvPr>
          <p:cNvSpPr/>
          <p:nvPr/>
        </p:nvSpPr>
        <p:spPr>
          <a:xfrm rot="10800000">
            <a:off x="5562250" y="3975490"/>
            <a:ext cx="546900" cy="6099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331;p30">
            <a:extLst>
              <a:ext uri="{FF2B5EF4-FFF2-40B4-BE49-F238E27FC236}">
                <a16:creationId xmlns:a16="http://schemas.microsoft.com/office/drawing/2014/main" id="{5BC7D7B3-1C6E-46F3-8668-7629FE36C21C}"/>
              </a:ext>
            </a:extLst>
          </p:cNvPr>
          <p:cNvCxnSpPr>
            <a:stCxn id="53" idx="0"/>
            <a:endCxn id="56" idx="0"/>
          </p:cNvCxnSpPr>
          <p:nvPr/>
        </p:nvCxnSpPr>
        <p:spPr>
          <a:xfrm>
            <a:off x="5835700" y="4585390"/>
            <a:ext cx="280200" cy="1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" name="Google Shape;333;p30">
            <a:extLst>
              <a:ext uri="{FF2B5EF4-FFF2-40B4-BE49-F238E27FC236}">
                <a16:creationId xmlns:a16="http://schemas.microsoft.com/office/drawing/2014/main" id="{00C8227A-8986-4D8E-8819-ADFDD9ED289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1550" y="4984088"/>
            <a:ext cx="383600" cy="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32;p30">
            <a:extLst>
              <a:ext uri="{FF2B5EF4-FFF2-40B4-BE49-F238E27FC236}">
                <a16:creationId xmlns:a16="http://schemas.microsoft.com/office/drawing/2014/main" id="{B02170C0-DE84-45D5-9A99-6ECCE2C27F8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2175" y="4731289"/>
            <a:ext cx="307200" cy="3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334;p30">
            <a:extLst>
              <a:ext uri="{FF2B5EF4-FFF2-40B4-BE49-F238E27FC236}">
                <a16:creationId xmlns:a16="http://schemas.microsoft.com/office/drawing/2014/main" id="{8DBF4158-9441-4BDC-98B4-A00D1D5030AE}"/>
              </a:ext>
            </a:extLst>
          </p:cNvPr>
          <p:cNvSpPr/>
          <p:nvPr/>
        </p:nvSpPr>
        <p:spPr>
          <a:xfrm>
            <a:off x="7714950" y="4861389"/>
            <a:ext cx="585900" cy="527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35;p30">
            <a:extLst>
              <a:ext uri="{FF2B5EF4-FFF2-40B4-BE49-F238E27FC236}">
                <a16:creationId xmlns:a16="http://schemas.microsoft.com/office/drawing/2014/main" id="{E7F3E20A-7702-485F-BC30-AC1631BB274D}"/>
              </a:ext>
            </a:extLst>
          </p:cNvPr>
          <p:cNvSpPr txBox="1"/>
          <p:nvPr/>
        </p:nvSpPr>
        <p:spPr>
          <a:xfrm>
            <a:off x="7625849" y="5348501"/>
            <a:ext cx="2283005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Mining result is sent back to server and mining restarts</a:t>
            </a:r>
            <a:endParaRPr dirty="0"/>
          </a:p>
        </p:txBody>
      </p:sp>
      <p:sp>
        <p:nvSpPr>
          <p:cNvPr id="59" name="Google Shape;336;p30">
            <a:extLst>
              <a:ext uri="{FF2B5EF4-FFF2-40B4-BE49-F238E27FC236}">
                <a16:creationId xmlns:a16="http://schemas.microsoft.com/office/drawing/2014/main" id="{3BC1A281-34AB-4210-83E7-F109A9E15240}"/>
              </a:ext>
            </a:extLst>
          </p:cNvPr>
          <p:cNvSpPr/>
          <p:nvPr/>
        </p:nvSpPr>
        <p:spPr>
          <a:xfrm rot="10800000">
            <a:off x="7956925" y="4129385"/>
            <a:ext cx="372300" cy="4248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337;p30">
            <a:extLst>
              <a:ext uri="{FF2B5EF4-FFF2-40B4-BE49-F238E27FC236}">
                <a16:creationId xmlns:a16="http://schemas.microsoft.com/office/drawing/2014/main" id="{EE6DA5C0-44F6-4B3A-932B-CA080979E5A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350" y="5001876"/>
            <a:ext cx="383600" cy="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338;p30">
            <a:extLst>
              <a:ext uri="{FF2B5EF4-FFF2-40B4-BE49-F238E27FC236}">
                <a16:creationId xmlns:a16="http://schemas.microsoft.com/office/drawing/2014/main" id="{98417F5B-5FC1-4A92-B603-580BDD99E4F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4738" y="4769751"/>
            <a:ext cx="307200" cy="30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339;p30">
            <a:extLst>
              <a:ext uri="{FF2B5EF4-FFF2-40B4-BE49-F238E27FC236}">
                <a16:creationId xmlns:a16="http://schemas.microsoft.com/office/drawing/2014/main" id="{CD232707-5B6F-4252-A69B-7A84BEF20ED2}"/>
              </a:ext>
            </a:extLst>
          </p:cNvPr>
          <p:cNvGrpSpPr/>
          <p:nvPr/>
        </p:nvGrpSpPr>
        <p:grpSpPr>
          <a:xfrm>
            <a:off x="8607113" y="4008064"/>
            <a:ext cx="571800" cy="451500"/>
            <a:chOff x="2530100" y="2426250"/>
            <a:chExt cx="571800" cy="451500"/>
          </a:xfrm>
        </p:grpSpPr>
        <p:sp>
          <p:nvSpPr>
            <p:cNvPr id="63" name="Google Shape;340;p30">
              <a:extLst>
                <a:ext uri="{FF2B5EF4-FFF2-40B4-BE49-F238E27FC236}">
                  <a16:creationId xmlns:a16="http://schemas.microsoft.com/office/drawing/2014/main" id="{F2D71E7C-7B6B-4C3F-995F-C185179B2D5D}"/>
                </a:ext>
              </a:extLst>
            </p:cNvPr>
            <p:cNvSpPr/>
            <p:nvPr/>
          </p:nvSpPr>
          <p:spPr>
            <a:xfrm>
              <a:off x="2530100" y="2426250"/>
              <a:ext cx="571800" cy="451500"/>
            </a:xfrm>
            <a:prstGeom prst="roundRect">
              <a:avLst>
                <a:gd name="adj" fmla="val 4916"/>
              </a:avLst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341;p30">
              <a:extLst>
                <a:ext uri="{FF2B5EF4-FFF2-40B4-BE49-F238E27FC236}">
                  <a16:creationId xmlns:a16="http://schemas.microsoft.com/office/drawing/2014/main" id="{4F2CEDB1-9DB4-4E98-88C7-2E7D4BAD76FD}"/>
                </a:ext>
              </a:extLst>
            </p:cNvPr>
            <p:cNvGrpSpPr/>
            <p:nvPr/>
          </p:nvGrpSpPr>
          <p:grpSpPr>
            <a:xfrm>
              <a:off x="2545850" y="2449650"/>
              <a:ext cx="540300" cy="122100"/>
              <a:chOff x="2545850" y="2449650"/>
              <a:chExt cx="540300" cy="122100"/>
            </a:xfrm>
          </p:grpSpPr>
          <p:sp>
            <p:nvSpPr>
              <p:cNvPr id="77" name="Google Shape;342;p30">
                <a:extLst>
                  <a:ext uri="{FF2B5EF4-FFF2-40B4-BE49-F238E27FC236}">
                    <a16:creationId xmlns:a16="http://schemas.microsoft.com/office/drawing/2014/main" id="{BB697EA8-2F9D-4F48-B796-1ED750F0D401}"/>
                  </a:ext>
                </a:extLst>
              </p:cNvPr>
              <p:cNvSpPr/>
              <p:nvPr/>
            </p:nvSpPr>
            <p:spPr>
              <a:xfrm>
                <a:off x="2545850" y="2449650"/>
                <a:ext cx="540300" cy="12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3;p30">
                <a:extLst>
                  <a:ext uri="{FF2B5EF4-FFF2-40B4-BE49-F238E27FC236}">
                    <a16:creationId xmlns:a16="http://schemas.microsoft.com/office/drawing/2014/main" id="{49CA07E9-F384-4785-BCC6-2881E8EDA09A}"/>
                  </a:ext>
                </a:extLst>
              </p:cNvPr>
              <p:cNvSpPr/>
              <p:nvPr/>
            </p:nvSpPr>
            <p:spPr>
              <a:xfrm>
                <a:off x="2849275" y="2486650"/>
                <a:ext cx="207300" cy="444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4;p30">
                <a:extLst>
                  <a:ext uri="{FF2B5EF4-FFF2-40B4-BE49-F238E27FC236}">
                    <a16:creationId xmlns:a16="http://schemas.microsoft.com/office/drawing/2014/main" id="{8CD4C8FA-9E13-4D2B-8FF0-25870B80100F}"/>
                  </a:ext>
                </a:extLst>
              </p:cNvPr>
              <p:cNvSpPr/>
              <p:nvPr/>
            </p:nvSpPr>
            <p:spPr>
              <a:xfrm>
                <a:off x="25717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5;p30">
                <a:extLst>
                  <a:ext uri="{FF2B5EF4-FFF2-40B4-BE49-F238E27FC236}">
                    <a16:creationId xmlns:a16="http://schemas.microsoft.com/office/drawing/2014/main" id="{3FF69E51-A1FC-4249-814D-3A8C2B46E4FB}"/>
                  </a:ext>
                </a:extLst>
              </p:cNvPr>
              <p:cNvSpPr/>
              <p:nvPr/>
            </p:nvSpPr>
            <p:spPr>
              <a:xfrm>
                <a:off x="2625300" y="248850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46;p30">
                <a:extLst>
                  <a:ext uri="{FF2B5EF4-FFF2-40B4-BE49-F238E27FC236}">
                    <a16:creationId xmlns:a16="http://schemas.microsoft.com/office/drawing/2014/main" id="{5658963A-8E2D-42E6-A964-BBEE191AFB2C}"/>
                  </a:ext>
                </a:extLst>
              </p:cNvPr>
              <p:cNvSpPr/>
              <p:nvPr/>
            </p:nvSpPr>
            <p:spPr>
              <a:xfrm>
                <a:off x="26788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347;p30">
              <a:extLst>
                <a:ext uri="{FF2B5EF4-FFF2-40B4-BE49-F238E27FC236}">
                  <a16:creationId xmlns:a16="http://schemas.microsoft.com/office/drawing/2014/main" id="{6758448B-DE50-4736-B975-F1EF8895EBD8}"/>
                </a:ext>
              </a:extLst>
            </p:cNvPr>
            <p:cNvGrpSpPr/>
            <p:nvPr/>
          </p:nvGrpSpPr>
          <p:grpSpPr>
            <a:xfrm>
              <a:off x="2545850" y="2590950"/>
              <a:ext cx="540300" cy="122100"/>
              <a:chOff x="2545850" y="2449650"/>
              <a:chExt cx="540300" cy="122100"/>
            </a:xfrm>
          </p:grpSpPr>
          <p:sp>
            <p:nvSpPr>
              <p:cNvPr id="72" name="Google Shape;348;p30">
                <a:extLst>
                  <a:ext uri="{FF2B5EF4-FFF2-40B4-BE49-F238E27FC236}">
                    <a16:creationId xmlns:a16="http://schemas.microsoft.com/office/drawing/2014/main" id="{0C2C6427-A285-432F-801D-FF0968D0E784}"/>
                  </a:ext>
                </a:extLst>
              </p:cNvPr>
              <p:cNvSpPr/>
              <p:nvPr/>
            </p:nvSpPr>
            <p:spPr>
              <a:xfrm>
                <a:off x="2545850" y="2449650"/>
                <a:ext cx="540300" cy="12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9;p30">
                <a:extLst>
                  <a:ext uri="{FF2B5EF4-FFF2-40B4-BE49-F238E27FC236}">
                    <a16:creationId xmlns:a16="http://schemas.microsoft.com/office/drawing/2014/main" id="{24FA5D14-4937-450F-8F48-D8A469FF4C09}"/>
                  </a:ext>
                </a:extLst>
              </p:cNvPr>
              <p:cNvSpPr/>
              <p:nvPr/>
            </p:nvSpPr>
            <p:spPr>
              <a:xfrm>
                <a:off x="2849275" y="2486650"/>
                <a:ext cx="207300" cy="444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50;p30">
                <a:extLst>
                  <a:ext uri="{FF2B5EF4-FFF2-40B4-BE49-F238E27FC236}">
                    <a16:creationId xmlns:a16="http://schemas.microsoft.com/office/drawing/2014/main" id="{19555753-4C53-4F0C-BD3E-19C56DE24327}"/>
                  </a:ext>
                </a:extLst>
              </p:cNvPr>
              <p:cNvSpPr/>
              <p:nvPr/>
            </p:nvSpPr>
            <p:spPr>
              <a:xfrm>
                <a:off x="25717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51;p30">
                <a:extLst>
                  <a:ext uri="{FF2B5EF4-FFF2-40B4-BE49-F238E27FC236}">
                    <a16:creationId xmlns:a16="http://schemas.microsoft.com/office/drawing/2014/main" id="{6330873B-F755-4FBC-9193-FBBAEB36603D}"/>
                  </a:ext>
                </a:extLst>
              </p:cNvPr>
              <p:cNvSpPr/>
              <p:nvPr/>
            </p:nvSpPr>
            <p:spPr>
              <a:xfrm>
                <a:off x="2625300" y="248850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52;p30">
                <a:extLst>
                  <a:ext uri="{FF2B5EF4-FFF2-40B4-BE49-F238E27FC236}">
                    <a16:creationId xmlns:a16="http://schemas.microsoft.com/office/drawing/2014/main" id="{5C15D16F-FE92-4664-B7DA-84D96D1FB7E3}"/>
                  </a:ext>
                </a:extLst>
              </p:cNvPr>
              <p:cNvSpPr/>
              <p:nvPr/>
            </p:nvSpPr>
            <p:spPr>
              <a:xfrm>
                <a:off x="26788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353;p30">
              <a:extLst>
                <a:ext uri="{FF2B5EF4-FFF2-40B4-BE49-F238E27FC236}">
                  <a16:creationId xmlns:a16="http://schemas.microsoft.com/office/drawing/2014/main" id="{4C4D656D-890F-4C4D-8966-703AED1F9B60}"/>
                </a:ext>
              </a:extLst>
            </p:cNvPr>
            <p:cNvGrpSpPr/>
            <p:nvPr/>
          </p:nvGrpSpPr>
          <p:grpSpPr>
            <a:xfrm>
              <a:off x="2545850" y="2732250"/>
              <a:ext cx="540300" cy="122100"/>
              <a:chOff x="2545850" y="2449650"/>
              <a:chExt cx="540300" cy="122100"/>
            </a:xfrm>
          </p:grpSpPr>
          <p:sp>
            <p:nvSpPr>
              <p:cNvPr id="67" name="Google Shape;354;p30">
                <a:extLst>
                  <a:ext uri="{FF2B5EF4-FFF2-40B4-BE49-F238E27FC236}">
                    <a16:creationId xmlns:a16="http://schemas.microsoft.com/office/drawing/2014/main" id="{4F79ED04-08B2-4786-AE37-36020F70CA30}"/>
                  </a:ext>
                </a:extLst>
              </p:cNvPr>
              <p:cNvSpPr/>
              <p:nvPr/>
            </p:nvSpPr>
            <p:spPr>
              <a:xfrm>
                <a:off x="2545850" y="2449650"/>
                <a:ext cx="540300" cy="1221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5;p30">
                <a:extLst>
                  <a:ext uri="{FF2B5EF4-FFF2-40B4-BE49-F238E27FC236}">
                    <a16:creationId xmlns:a16="http://schemas.microsoft.com/office/drawing/2014/main" id="{2A50DE18-2D11-45B4-B763-FCD57A9CB973}"/>
                  </a:ext>
                </a:extLst>
              </p:cNvPr>
              <p:cNvSpPr/>
              <p:nvPr/>
            </p:nvSpPr>
            <p:spPr>
              <a:xfrm>
                <a:off x="2849275" y="2486650"/>
                <a:ext cx="207300" cy="444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6;p30">
                <a:extLst>
                  <a:ext uri="{FF2B5EF4-FFF2-40B4-BE49-F238E27FC236}">
                    <a16:creationId xmlns:a16="http://schemas.microsoft.com/office/drawing/2014/main" id="{7E38DFFD-4EDB-408D-B3B8-CC7D2FDD3C44}"/>
                  </a:ext>
                </a:extLst>
              </p:cNvPr>
              <p:cNvSpPr/>
              <p:nvPr/>
            </p:nvSpPr>
            <p:spPr>
              <a:xfrm>
                <a:off x="25717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7;p30">
                <a:extLst>
                  <a:ext uri="{FF2B5EF4-FFF2-40B4-BE49-F238E27FC236}">
                    <a16:creationId xmlns:a16="http://schemas.microsoft.com/office/drawing/2014/main" id="{3B10F9AC-C77F-41A3-894B-F684089062F8}"/>
                  </a:ext>
                </a:extLst>
              </p:cNvPr>
              <p:cNvSpPr/>
              <p:nvPr/>
            </p:nvSpPr>
            <p:spPr>
              <a:xfrm>
                <a:off x="2625300" y="248850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8;p30">
                <a:extLst>
                  <a:ext uri="{FF2B5EF4-FFF2-40B4-BE49-F238E27FC236}">
                    <a16:creationId xmlns:a16="http://schemas.microsoft.com/office/drawing/2014/main" id="{92B8C296-8891-4143-8B62-450D68E996AB}"/>
                  </a:ext>
                </a:extLst>
              </p:cNvPr>
              <p:cNvSpPr/>
              <p:nvPr/>
            </p:nvSpPr>
            <p:spPr>
              <a:xfrm>
                <a:off x="2678850" y="2486650"/>
                <a:ext cx="44400" cy="444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82" name="Google Shape;359;p30">
            <a:extLst>
              <a:ext uri="{FF2B5EF4-FFF2-40B4-BE49-F238E27FC236}">
                <a16:creationId xmlns:a16="http://schemas.microsoft.com/office/drawing/2014/main" id="{41A81B02-36EA-4FA4-84E6-61FEB91ABD36}"/>
              </a:ext>
            </a:extLst>
          </p:cNvPr>
          <p:cNvCxnSpPr>
            <a:stCxn id="57" idx="0"/>
            <a:endCxn id="59" idx="0"/>
          </p:cNvCxnSpPr>
          <p:nvPr/>
        </p:nvCxnSpPr>
        <p:spPr>
          <a:xfrm rot="10800000" flipH="1">
            <a:off x="8007900" y="4554189"/>
            <a:ext cx="135300" cy="30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360;p30">
            <a:extLst>
              <a:ext uri="{FF2B5EF4-FFF2-40B4-BE49-F238E27FC236}">
                <a16:creationId xmlns:a16="http://schemas.microsoft.com/office/drawing/2014/main" id="{53491C91-09E0-4543-A1ED-8759FC08FE53}"/>
              </a:ext>
            </a:extLst>
          </p:cNvPr>
          <p:cNvCxnSpPr>
            <a:stCxn id="59" idx="1"/>
            <a:endCxn id="74" idx="2"/>
          </p:cNvCxnSpPr>
          <p:nvPr/>
        </p:nvCxnSpPr>
        <p:spPr>
          <a:xfrm rot="10800000" flipH="1">
            <a:off x="8282688" y="4231985"/>
            <a:ext cx="366000" cy="1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361;p30">
            <a:extLst>
              <a:ext uri="{FF2B5EF4-FFF2-40B4-BE49-F238E27FC236}">
                <a16:creationId xmlns:a16="http://schemas.microsoft.com/office/drawing/2014/main" id="{A457069B-3ABE-4978-AF52-0F1F1B6777DA}"/>
              </a:ext>
            </a:extLst>
          </p:cNvPr>
          <p:cNvCxnSpPr>
            <a:endCxn id="60" idx="3"/>
          </p:cNvCxnSpPr>
          <p:nvPr/>
        </p:nvCxnSpPr>
        <p:spPr>
          <a:xfrm flipH="1">
            <a:off x="8300950" y="4373176"/>
            <a:ext cx="625200" cy="82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362;p30">
            <a:extLst>
              <a:ext uri="{FF2B5EF4-FFF2-40B4-BE49-F238E27FC236}">
                <a16:creationId xmlns:a16="http://schemas.microsoft.com/office/drawing/2014/main" id="{C7D1CE38-D61C-4E3D-A3DC-3664FE2ED6F8}"/>
              </a:ext>
            </a:extLst>
          </p:cNvPr>
          <p:cNvSpPr/>
          <p:nvPr/>
        </p:nvSpPr>
        <p:spPr>
          <a:xfrm>
            <a:off x="4623450" y="4941876"/>
            <a:ext cx="546900" cy="215400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Job</a:t>
            </a:r>
            <a:endParaRPr sz="1200"/>
          </a:p>
        </p:txBody>
      </p:sp>
      <p:sp>
        <p:nvSpPr>
          <p:cNvPr id="86" name="Google Shape;363;p30">
            <a:extLst>
              <a:ext uri="{FF2B5EF4-FFF2-40B4-BE49-F238E27FC236}">
                <a16:creationId xmlns:a16="http://schemas.microsoft.com/office/drawing/2014/main" id="{0A64941E-D835-4DD5-9F81-3F2616554485}"/>
              </a:ext>
            </a:extLst>
          </p:cNvPr>
          <p:cNvSpPr/>
          <p:nvPr/>
        </p:nvSpPr>
        <p:spPr>
          <a:xfrm>
            <a:off x="4470450" y="4976676"/>
            <a:ext cx="135300" cy="1458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364;p30">
            <a:extLst>
              <a:ext uri="{FF2B5EF4-FFF2-40B4-BE49-F238E27FC236}">
                <a16:creationId xmlns:a16="http://schemas.microsoft.com/office/drawing/2014/main" id="{BA7C7434-6328-4559-BCBA-6901254DA6FF}"/>
              </a:ext>
            </a:extLst>
          </p:cNvPr>
          <p:cNvSpPr/>
          <p:nvPr/>
        </p:nvSpPr>
        <p:spPr>
          <a:xfrm>
            <a:off x="8619575" y="4737439"/>
            <a:ext cx="546900" cy="215400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Job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54998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EF73E0-ED7C-4D7F-89FB-66F9F9B1C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5257D-D73B-4B1F-B71C-F8A67E67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Use Cases: Hidden JavaScript Carrier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7925A-84EE-49D1-858D-BC2CF1D78E97}"/>
              </a:ext>
            </a:extLst>
          </p:cNvPr>
          <p:cNvSpPr txBox="1"/>
          <p:nvPr/>
        </p:nvSpPr>
        <p:spPr>
          <a:xfrm>
            <a:off x="2656643" y="3086016"/>
            <a:ext cx="6094520" cy="3416320"/>
          </a:xfrm>
          <a:prstGeom prst="rect">
            <a:avLst/>
          </a:prstGeom>
          <a:solidFill>
            <a:srgbClr val="292D3E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FC7D5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792E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BFC7D5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FFCB6B"/>
                </a:solidFill>
                <a:effectLst/>
                <a:latin typeface="Consolas" panose="020B0609020204030204" pitchFamily="49" charset="0"/>
              </a:rPr>
              <a:t>$d0</a:t>
            </a:r>
            <a:r>
              <a:rPr lang="en-US" b="0" dirty="0">
                <a:solidFill>
                  <a:srgbClr val="BFC7D5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b="0" dirty="0">
                <a:solidFill>
                  <a:srgbClr val="FFCB6B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b="0" dirty="0">
                <a:solidFill>
                  <a:srgbClr val="89DDFF"/>
                </a:solidFill>
                <a:effectLst/>
                <a:latin typeface="Consolas" panose="020B0609020204030204" pitchFamily="49" charset="0"/>
              </a:rPr>
              <a:t>.const</a:t>
            </a:r>
            <a:r>
              <a:rPr lang="en-US" b="0" dirty="0">
                <a:solidFill>
                  <a:srgbClr val="BFC7D5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F78C6C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BFC7D5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D9F5DD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var _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tmr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=window._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tmr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||(window._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tmr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=[]);_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tmr.push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({id:'2958036',type:'pageView',start:(new Date).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getTime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()}),function(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t,e,r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){if(!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t.getElementById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(r)){var a=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t.createElement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('script');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a.type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='text/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javascript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',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a.async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=!0,a.id=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r,</a:t>
            </a:r>
            <a:r>
              <a:rPr lang="en-US" b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a.src</a:t>
            </a:r>
            <a:r>
              <a:rPr lang="en-US" b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=('https:'==</a:t>
            </a:r>
            <a:r>
              <a:rPr lang="en-US" b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t.location.protocol?'https</a:t>
            </a:r>
            <a:r>
              <a:rPr lang="en-US" b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:':'http:')+'//top-fwz1.mail.ru/js/</a:t>
            </a:r>
            <a:r>
              <a:rPr lang="en-US" b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Consolas" panose="020B0609020204030204" pitchFamily="49" charset="0"/>
              </a:rPr>
              <a:t>code.js'</a:t>
            </a:r>
            <a:r>
              <a:rPr lang="en-US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 o=function(){var e=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t.getElementsByTagName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('script')[0];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e.parentNode.insertBefore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a,e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)};'[object Opera]'==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e.opera?t.addEventListener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('DOMContentLoaded',o,!1):o()}}(document,window,'</a:t>
            </a:r>
            <a:r>
              <a:rPr lang="en-US" b="0" dirty="0" err="1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topmailru</a:t>
            </a:r>
            <a:r>
              <a:rPr lang="en-US" b="0" dirty="0">
                <a:solidFill>
                  <a:srgbClr val="C3E88D"/>
                </a:solidFill>
                <a:effectLst/>
                <a:latin typeface="Consolas" panose="020B0609020204030204" pitchFamily="49" charset="0"/>
              </a:rPr>
              <a:t>-code');</a:t>
            </a:r>
            <a:r>
              <a:rPr lang="en-US" b="0" dirty="0">
                <a:solidFill>
                  <a:srgbClr val="F78C6C"/>
                </a:solidFill>
                <a:effectLst/>
                <a:latin typeface="Consolas" panose="020B0609020204030204" pitchFamily="49" charset="0"/>
              </a:rPr>
              <a:t>\00</a:t>
            </a:r>
            <a:r>
              <a:rPr lang="en-US" b="0" dirty="0">
                <a:solidFill>
                  <a:srgbClr val="D9F5DD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BFC7D5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E98314F-DB29-434E-817F-8C82C13A1B2E}"/>
              </a:ext>
            </a:extLst>
          </p:cNvPr>
          <p:cNvSpPr txBox="1">
            <a:spLocks/>
          </p:cNvSpPr>
          <p:nvPr/>
        </p:nvSpPr>
        <p:spPr>
          <a:xfrm>
            <a:off x="622617" y="2183580"/>
            <a:ext cx="8128546" cy="3967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000000"/>
                </a:solidFill>
              </a:rPr>
              <a:t>JavaScript code is embedded in module and inserted into web page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000000"/>
                </a:solidFill>
              </a:rPr>
              <a:t>Can point to malicious pop-ups or redirects</a:t>
            </a:r>
          </a:p>
        </p:txBody>
      </p:sp>
    </p:spTree>
    <p:extLst>
      <p:ext uri="{BB962C8B-B14F-4D97-AF65-F5344CB8AC3E}">
        <p14:creationId xmlns:p14="http://schemas.microsoft.com/office/powerpoint/2010/main" val="73287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B9212C-6B1F-487F-AFA1-C65286DB5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Google Shape;376;p32">
            <a:extLst>
              <a:ext uri="{FF2B5EF4-FFF2-40B4-BE49-F238E27FC236}">
                <a16:creationId xmlns:a16="http://schemas.microsoft.com/office/drawing/2014/main" id="{18A98DAB-AB98-44C3-81A6-0FE9BD86B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WASim: Understanding WebAssembly Applications through Classification</a:t>
            </a:r>
            <a:endParaRPr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16F637-240A-4BFD-BDEF-5533316510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17" y="2185988"/>
            <a:ext cx="6951663" cy="3967162"/>
          </a:xfrm>
        </p:spPr>
        <p:txBody>
          <a:bodyPr/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Automatically check the purpose of a module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User can be sure that module is not malicious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oogle Shape;377;p32">
            <a:extLst>
              <a:ext uri="{FF2B5EF4-FFF2-40B4-BE49-F238E27FC236}">
                <a16:creationId xmlns:a16="http://schemas.microsoft.com/office/drawing/2014/main" id="{52BDB3F5-44B4-4F8E-8EE4-0264CEBE584A}"/>
              </a:ext>
            </a:extLst>
          </p:cNvPr>
          <p:cNvGrpSpPr/>
          <p:nvPr/>
        </p:nvGrpSpPr>
        <p:grpSpPr>
          <a:xfrm>
            <a:off x="980789" y="3526993"/>
            <a:ext cx="9687877" cy="2592435"/>
            <a:chOff x="0" y="2273338"/>
            <a:chExt cx="9144000" cy="2333187"/>
          </a:xfrm>
        </p:grpSpPr>
        <p:sp>
          <p:nvSpPr>
            <p:cNvPr id="7" name="Google Shape;378;p32">
              <a:extLst>
                <a:ext uri="{FF2B5EF4-FFF2-40B4-BE49-F238E27FC236}">
                  <a16:creationId xmlns:a16="http://schemas.microsoft.com/office/drawing/2014/main" id="{B9654BC6-521B-4894-825A-7E38E1249DB5}"/>
                </a:ext>
              </a:extLst>
            </p:cNvPr>
            <p:cNvSpPr/>
            <p:nvPr/>
          </p:nvSpPr>
          <p:spPr>
            <a:xfrm>
              <a:off x="0" y="3924550"/>
              <a:ext cx="7698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Url</a:t>
              </a:r>
              <a:endParaRPr sz="1500" b="1" i="1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8" name="Google Shape;379;p32">
              <a:extLst>
                <a:ext uri="{FF2B5EF4-FFF2-40B4-BE49-F238E27FC236}">
                  <a16:creationId xmlns:a16="http://schemas.microsoft.com/office/drawing/2014/main" id="{A1991DBB-A7DE-4FF4-A5DA-229F4ADA001A}"/>
                </a:ext>
              </a:extLst>
            </p:cNvPr>
            <p:cNvSpPr/>
            <p:nvPr/>
          </p:nvSpPr>
          <p:spPr>
            <a:xfrm>
              <a:off x="1058995" y="3557522"/>
              <a:ext cx="1024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Wasm Collector</a:t>
              </a:r>
              <a:endParaRPr sz="1200"/>
            </a:p>
          </p:txBody>
        </p:sp>
        <p:sp>
          <p:nvSpPr>
            <p:cNvPr id="9" name="Google Shape;380;p32">
              <a:extLst>
                <a:ext uri="{FF2B5EF4-FFF2-40B4-BE49-F238E27FC236}">
                  <a16:creationId xmlns:a16="http://schemas.microsoft.com/office/drawing/2014/main" id="{7DD2FFCA-E020-40C5-8898-5E83F59B0348}"/>
                </a:ext>
              </a:extLst>
            </p:cNvPr>
            <p:cNvSpPr/>
            <p:nvPr/>
          </p:nvSpPr>
          <p:spPr>
            <a:xfrm>
              <a:off x="3610575" y="3528125"/>
              <a:ext cx="978300" cy="4740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Feature Extractor</a:t>
              </a:r>
              <a:endParaRPr sz="1200"/>
            </a:p>
          </p:txBody>
        </p:sp>
        <p:sp>
          <p:nvSpPr>
            <p:cNvPr id="10" name="Google Shape;381;p32">
              <a:extLst>
                <a:ext uri="{FF2B5EF4-FFF2-40B4-BE49-F238E27FC236}">
                  <a16:creationId xmlns:a16="http://schemas.microsoft.com/office/drawing/2014/main" id="{C4F4402F-F6DB-4FFA-A54D-F6177760CE6A}"/>
                </a:ext>
              </a:extLst>
            </p:cNvPr>
            <p:cNvSpPr/>
            <p:nvPr/>
          </p:nvSpPr>
          <p:spPr>
            <a:xfrm>
              <a:off x="5961900" y="3557525"/>
              <a:ext cx="1342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WebAssembly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Classifier</a:t>
              </a:r>
              <a:endParaRPr sz="1200"/>
            </a:p>
          </p:txBody>
        </p:sp>
        <p:cxnSp>
          <p:nvCxnSpPr>
            <p:cNvPr id="11" name="Google Shape;382;p32">
              <a:extLst>
                <a:ext uri="{FF2B5EF4-FFF2-40B4-BE49-F238E27FC236}">
                  <a16:creationId xmlns:a16="http://schemas.microsoft.com/office/drawing/2014/main" id="{9D869A54-0B5D-4485-A2AE-06A5C6071A9F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588875" y="3765125"/>
              <a:ext cx="1373100" cy="5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" name="Google Shape;383;p32">
              <a:extLst>
                <a:ext uri="{FF2B5EF4-FFF2-40B4-BE49-F238E27FC236}">
                  <a16:creationId xmlns:a16="http://schemas.microsoft.com/office/drawing/2014/main" id="{B688E9A2-C395-4B0A-910C-18B6610D31C2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rot="10800000" flipH="1">
              <a:off x="2083795" y="3765272"/>
              <a:ext cx="1526700" cy="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3" name="Google Shape;384;p32">
              <a:extLst>
                <a:ext uri="{FF2B5EF4-FFF2-40B4-BE49-F238E27FC236}">
                  <a16:creationId xmlns:a16="http://schemas.microsoft.com/office/drawing/2014/main" id="{C117904F-DDE0-4BD4-80A0-753D2983A479}"/>
                </a:ext>
              </a:extLst>
            </p:cNvPr>
            <p:cNvSpPr/>
            <p:nvPr/>
          </p:nvSpPr>
          <p:spPr>
            <a:xfrm>
              <a:off x="6782765" y="3835740"/>
              <a:ext cx="1920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Classifier 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Result</a:t>
              </a:r>
              <a:endParaRPr sz="1100"/>
            </a:p>
          </p:txBody>
        </p:sp>
        <p:grpSp>
          <p:nvGrpSpPr>
            <p:cNvPr id="14" name="Google Shape;385;p32">
              <a:extLst>
                <a:ext uri="{FF2B5EF4-FFF2-40B4-BE49-F238E27FC236}">
                  <a16:creationId xmlns:a16="http://schemas.microsoft.com/office/drawing/2014/main" id="{B5D7F3B7-4B05-4DC7-AA8F-5A919C4F5238}"/>
                </a:ext>
              </a:extLst>
            </p:cNvPr>
            <p:cNvGrpSpPr/>
            <p:nvPr/>
          </p:nvGrpSpPr>
          <p:grpSpPr>
            <a:xfrm>
              <a:off x="2083800" y="3389788"/>
              <a:ext cx="1471800" cy="370200"/>
              <a:chOff x="1957038" y="2190863"/>
              <a:chExt cx="1471800" cy="370200"/>
            </a:xfrm>
          </p:grpSpPr>
          <p:sp>
            <p:nvSpPr>
              <p:cNvPr id="30" name="Google Shape;386;p32">
                <a:extLst>
                  <a:ext uri="{FF2B5EF4-FFF2-40B4-BE49-F238E27FC236}">
                    <a16:creationId xmlns:a16="http://schemas.microsoft.com/office/drawing/2014/main" id="{F673BF8E-993B-489B-B02A-21B6247962EE}"/>
                  </a:ext>
                </a:extLst>
              </p:cNvPr>
              <p:cNvSpPr/>
              <p:nvPr/>
            </p:nvSpPr>
            <p:spPr>
              <a:xfrm>
                <a:off x="1957038" y="2190863"/>
                <a:ext cx="14718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WebAssembly</a:t>
                </a:r>
                <a:endParaRPr sz="1100"/>
              </a:p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 Binary</a:t>
                </a:r>
                <a:endParaRPr sz="1100"/>
              </a:p>
            </p:txBody>
          </p:sp>
          <p:pic>
            <p:nvPicPr>
              <p:cNvPr id="31" name="Google Shape;387;p32">
                <a:extLst>
                  <a:ext uri="{FF2B5EF4-FFF2-40B4-BE49-F238E27FC236}">
                    <a16:creationId xmlns:a16="http://schemas.microsoft.com/office/drawing/2014/main" id="{EBEBB747-EF35-4438-A198-A59FFC50DAC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61890" y="2235638"/>
                <a:ext cx="280679" cy="2806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388;p32">
              <a:extLst>
                <a:ext uri="{FF2B5EF4-FFF2-40B4-BE49-F238E27FC236}">
                  <a16:creationId xmlns:a16="http://schemas.microsoft.com/office/drawing/2014/main" id="{137702F5-BAE5-4D83-AC81-C9A15963E81F}"/>
                </a:ext>
              </a:extLst>
            </p:cNvPr>
            <p:cNvSpPr/>
            <p:nvPr/>
          </p:nvSpPr>
          <p:spPr>
            <a:xfrm>
              <a:off x="7801200" y="4002025"/>
              <a:ext cx="13428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Use Case</a:t>
              </a:r>
              <a:endParaRPr sz="1100"/>
            </a:p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Report</a:t>
              </a:r>
              <a:endParaRPr sz="1100"/>
            </a:p>
          </p:txBody>
        </p:sp>
        <p:pic>
          <p:nvPicPr>
            <p:cNvPr id="16" name="Google Shape;389;p32">
              <a:extLst>
                <a:ext uri="{FF2B5EF4-FFF2-40B4-BE49-F238E27FC236}">
                  <a16:creationId xmlns:a16="http://schemas.microsoft.com/office/drawing/2014/main" id="{51728178-1A63-4023-9E3D-F16DCF4C1A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681" y="3557550"/>
              <a:ext cx="584311" cy="4262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390;p32">
              <a:extLst>
                <a:ext uri="{FF2B5EF4-FFF2-40B4-BE49-F238E27FC236}">
                  <a16:creationId xmlns:a16="http://schemas.microsoft.com/office/drawing/2014/main" id="{D5CF4BA4-EA32-4AA9-9C58-1A586D21656C}"/>
                </a:ext>
              </a:extLst>
            </p:cNvPr>
            <p:cNvGrpSpPr/>
            <p:nvPr/>
          </p:nvGrpSpPr>
          <p:grpSpPr>
            <a:xfrm>
              <a:off x="4694638" y="3335391"/>
              <a:ext cx="1264500" cy="370200"/>
              <a:chOff x="4694638" y="2136466"/>
              <a:chExt cx="1264500" cy="370200"/>
            </a:xfrm>
          </p:grpSpPr>
          <p:sp>
            <p:nvSpPr>
              <p:cNvPr id="28" name="Google Shape;391;p32">
                <a:extLst>
                  <a:ext uri="{FF2B5EF4-FFF2-40B4-BE49-F238E27FC236}">
                    <a16:creationId xmlns:a16="http://schemas.microsoft.com/office/drawing/2014/main" id="{174B68B2-4140-4A39-8B20-8EB61B4975AD}"/>
                  </a:ext>
                </a:extLst>
              </p:cNvPr>
              <p:cNvSpPr/>
              <p:nvPr/>
            </p:nvSpPr>
            <p:spPr>
              <a:xfrm>
                <a:off x="4694638" y="2136466"/>
                <a:ext cx="12645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Features</a:t>
                </a: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Google Shape;392;p32">
                <a:extLst>
                  <a:ext uri="{FF2B5EF4-FFF2-40B4-BE49-F238E27FC236}">
                    <a16:creationId xmlns:a16="http://schemas.microsoft.com/office/drawing/2014/main" id="{0160362E-A6F8-4130-9570-ECF09716270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38767" y="2153814"/>
                <a:ext cx="335509" cy="3355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Google Shape;393;p32">
              <a:extLst>
                <a:ext uri="{FF2B5EF4-FFF2-40B4-BE49-F238E27FC236}">
                  <a16:creationId xmlns:a16="http://schemas.microsoft.com/office/drawing/2014/main" id="{86245E7E-6D42-401C-A6CB-F772B558041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74305" y="3444191"/>
              <a:ext cx="496180" cy="261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94;p32">
              <a:extLst>
                <a:ext uri="{FF2B5EF4-FFF2-40B4-BE49-F238E27FC236}">
                  <a16:creationId xmlns:a16="http://schemas.microsoft.com/office/drawing/2014/main" id="{1CAE2F0F-1C31-464D-80E1-02FD10A634D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4341" y="3539347"/>
              <a:ext cx="462673" cy="462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95;p32">
              <a:extLst>
                <a:ext uri="{FF2B5EF4-FFF2-40B4-BE49-F238E27FC236}">
                  <a16:creationId xmlns:a16="http://schemas.microsoft.com/office/drawing/2014/main" id="{CB091EAB-394B-48D4-8888-213A89712A5D}"/>
                </a:ext>
              </a:extLst>
            </p:cNvPr>
            <p:cNvSpPr/>
            <p:nvPr/>
          </p:nvSpPr>
          <p:spPr>
            <a:xfrm>
              <a:off x="4957073" y="2499825"/>
              <a:ext cx="930900" cy="701325"/>
            </a:xfrm>
            <a:prstGeom prst="flowChartMagneticDisk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Collected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1" name="Google Shape;396;p32">
              <a:extLst>
                <a:ext uri="{FF2B5EF4-FFF2-40B4-BE49-F238E27FC236}">
                  <a16:creationId xmlns:a16="http://schemas.microsoft.com/office/drawing/2014/main" id="{240D307E-511E-4C73-B312-3BBCCB739A47}"/>
                </a:ext>
              </a:extLst>
            </p:cNvPr>
            <p:cNvCxnSpPr>
              <a:stCxn id="20" idx="4"/>
              <a:endCxn id="10" idx="0"/>
            </p:cNvCxnSpPr>
            <p:nvPr/>
          </p:nvCxnSpPr>
          <p:spPr>
            <a:xfrm>
              <a:off x="5887973" y="2850488"/>
              <a:ext cx="745200" cy="707100"/>
            </a:xfrm>
            <a:prstGeom prst="curved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397;p32">
              <a:extLst>
                <a:ext uri="{FF2B5EF4-FFF2-40B4-BE49-F238E27FC236}">
                  <a16:creationId xmlns:a16="http://schemas.microsoft.com/office/drawing/2014/main" id="{C577FDC3-E4FB-439C-8094-11B8667A218C}"/>
                </a:ext>
              </a:extLst>
            </p:cNvPr>
            <p:cNvSpPr/>
            <p:nvPr/>
          </p:nvSpPr>
          <p:spPr>
            <a:xfrm>
              <a:off x="5833315" y="2617075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Training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Features</a:t>
              </a:r>
              <a:endParaRPr sz="1100"/>
            </a:p>
          </p:txBody>
        </p:sp>
        <p:cxnSp>
          <p:nvCxnSpPr>
            <p:cNvPr id="23" name="Google Shape;398;p32">
              <a:extLst>
                <a:ext uri="{FF2B5EF4-FFF2-40B4-BE49-F238E27FC236}">
                  <a16:creationId xmlns:a16="http://schemas.microsoft.com/office/drawing/2014/main" id="{CD8B2242-EB59-4355-9906-675EF7470864}"/>
                </a:ext>
              </a:extLst>
            </p:cNvPr>
            <p:cNvCxnSpPr>
              <a:stCxn id="9" idx="0"/>
              <a:endCxn id="20" idx="2"/>
            </p:cNvCxnSpPr>
            <p:nvPr/>
          </p:nvCxnSpPr>
          <p:spPr>
            <a:xfrm rot="10800000" flipH="1">
              <a:off x="4099725" y="2850425"/>
              <a:ext cx="857400" cy="677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" name="Google Shape;399;p32">
              <a:extLst>
                <a:ext uri="{FF2B5EF4-FFF2-40B4-BE49-F238E27FC236}">
                  <a16:creationId xmlns:a16="http://schemas.microsoft.com/office/drawing/2014/main" id="{FDC3519E-75F7-4588-961B-6B253418413D}"/>
                </a:ext>
              </a:extLst>
            </p:cNvPr>
            <p:cNvSpPr/>
            <p:nvPr/>
          </p:nvSpPr>
          <p:spPr>
            <a:xfrm>
              <a:off x="3504904" y="2763538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Store 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5" name="Google Shape;400;p32">
              <a:extLst>
                <a:ext uri="{FF2B5EF4-FFF2-40B4-BE49-F238E27FC236}">
                  <a16:creationId xmlns:a16="http://schemas.microsoft.com/office/drawing/2014/main" id="{E30CF75E-17C2-41D1-A8BB-69F64A4C8B27}"/>
                </a:ext>
              </a:extLst>
            </p:cNvPr>
            <p:cNvCxnSpPr>
              <a:stCxn id="10" idx="3"/>
              <a:endCxn id="19" idx="1"/>
            </p:cNvCxnSpPr>
            <p:nvPr/>
          </p:nvCxnSpPr>
          <p:spPr>
            <a:xfrm>
              <a:off x="7304700" y="3770675"/>
              <a:ext cx="1139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26" name="Google Shape;401;p32">
              <a:extLst>
                <a:ext uri="{FF2B5EF4-FFF2-40B4-BE49-F238E27FC236}">
                  <a16:creationId xmlns:a16="http://schemas.microsoft.com/office/drawing/2014/main" id="{EB468842-CFE6-4DD3-AD73-A71FEB14A4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5539" y="2273338"/>
              <a:ext cx="335509" cy="3355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402;p32">
              <a:extLst>
                <a:ext uri="{FF2B5EF4-FFF2-40B4-BE49-F238E27FC236}">
                  <a16:creationId xmlns:a16="http://schemas.microsoft.com/office/drawing/2014/main" id="{0E89DC8E-B148-415B-B646-6A575313FD53}"/>
                </a:ext>
              </a:extLst>
            </p:cNvPr>
            <p:cNvCxnSpPr>
              <a:stCxn id="16" idx="3"/>
              <a:endCxn id="8" idx="1"/>
            </p:cNvCxnSpPr>
            <p:nvPr/>
          </p:nvCxnSpPr>
          <p:spPr>
            <a:xfrm>
              <a:off x="685992" y="3770681"/>
              <a:ext cx="372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066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D7B5D8-8357-4FF5-8104-992B94E3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WebAssembly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548B85-927A-4874-A44B-E10D02ED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Newest web standard</a:t>
            </a:r>
          </a:p>
          <a:p>
            <a:r>
              <a:rPr lang="en-US" dirty="0"/>
              <a:t>Designed for faster computation-heavy performance</a:t>
            </a:r>
          </a:p>
          <a:p>
            <a:r>
              <a:rPr lang="en-US" dirty="0"/>
              <a:t>Modules are transmitted as compact binary</a:t>
            </a:r>
          </a:p>
          <a:p>
            <a:r>
              <a:rPr lang="en-US" dirty="0"/>
              <a:t>Text representation for readability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oogle Shape;68;p15">
            <a:extLst>
              <a:ext uri="{FF2B5EF4-FFF2-40B4-BE49-F238E27FC236}">
                <a16:creationId xmlns:a16="http://schemas.microsoft.com/office/drawing/2014/main" id="{45F03027-402E-466F-BE0F-D80BEB59E0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7675" y="4333064"/>
            <a:ext cx="1936650" cy="193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6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B9212C-6B1F-487F-AFA1-C65286DB5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Google Shape;376;p32">
            <a:extLst>
              <a:ext uri="{FF2B5EF4-FFF2-40B4-BE49-F238E27FC236}">
                <a16:creationId xmlns:a16="http://schemas.microsoft.com/office/drawing/2014/main" id="{18A98DAB-AB98-44C3-81A6-0FE9BD86B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Wasm Collector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16F637-240A-4BFD-BDEF-5533316510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17" y="2185988"/>
            <a:ext cx="8623380" cy="3967162"/>
          </a:xfrm>
        </p:spPr>
        <p:txBody>
          <a:bodyPr/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Responsible for scanning given web page and finding WebAssembly module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Chromium browser (version 77) with --dump-wasm-module flag enabled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Forces engine to write WebAssembly module bytes to file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Controlled through Puppeteer library using Node.js</a:t>
            </a:r>
          </a:p>
        </p:txBody>
      </p:sp>
      <p:grpSp>
        <p:nvGrpSpPr>
          <p:cNvPr id="6" name="Google Shape;377;p32">
            <a:extLst>
              <a:ext uri="{FF2B5EF4-FFF2-40B4-BE49-F238E27FC236}">
                <a16:creationId xmlns:a16="http://schemas.microsoft.com/office/drawing/2014/main" id="{52BDB3F5-44B4-4F8E-8EE4-0264CEBE584A}"/>
              </a:ext>
            </a:extLst>
          </p:cNvPr>
          <p:cNvGrpSpPr/>
          <p:nvPr/>
        </p:nvGrpSpPr>
        <p:grpSpPr>
          <a:xfrm>
            <a:off x="980789" y="3908924"/>
            <a:ext cx="9687877" cy="2592435"/>
            <a:chOff x="0" y="2273338"/>
            <a:chExt cx="9144000" cy="2333187"/>
          </a:xfrm>
        </p:grpSpPr>
        <p:sp>
          <p:nvSpPr>
            <p:cNvPr id="7" name="Google Shape;378;p32">
              <a:extLst>
                <a:ext uri="{FF2B5EF4-FFF2-40B4-BE49-F238E27FC236}">
                  <a16:creationId xmlns:a16="http://schemas.microsoft.com/office/drawing/2014/main" id="{B9654BC6-521B-4894-825A-7E38E1249DB5}"/>
                </a:ext>
              </a:extLst>
            </p:cNvPr>
            <p:cNvSpPr/>
            <p:nvPr/>
          </p:nvSpPr>
          <p:spPr>
            <a:xfrm>
              <a:off x="0" y="3924550"/>
              <a:ext cx="7698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Url</a:t>
              </a:r>
              <a:endParaRPr sz="1500" b="1" i="1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8" name="Google Shape;379;p32">
              <a:extLst>
                <a:ext uri="{FF2B5EF4-FFF2-40B4-BE49-F238E27FC236}">
                  <a16:creationId xmlns:a16="http://schemas.microsoft.com/office/drawing/2014/main" id="{A1991DBB-A7DE-4FF4-A5DA-229F4ADA001A}"/>
                </a:ext>
              </a:extLst>
            </p:cNvPr>
            <p:cNvSpPr/>
            <p:nvPr/>
          </p:nvSpPr>
          <p:spPr>
            <a:xfrm>
              <a:off x="1058995" y="3557522"/>
              <a:ext cx="1024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Wasm Collector</a:t>
              </a:r>
              <a:endParaRPr sz="1200"/>
            </a:p>
          </p:txBody>
        </p:sp>
        <p:sp>
          <p:nvSpPr>
            <p:cNvPr id="9" name="Google Shape;380;p32">
              <a:extLst>
                <a:ext uri="{FF2B5EF4-FFF2-40B4-BE49-F238E27FC236}">
                  <a16:creationId xmlns:a16="http://schemas.microsoft.com/office/drawing/2014/main" id="{7DD2FFCA-E020-40C5-8898-5E83F59B0348}"/>
                </a:ext>
              </a:extLst>
            </p:cNvPr>
            <p:cNvSpPr/>
            <p:nvPr/>
          </p:nvSpPr>
          <p:spPr>
            <a:xfrm>
              <a:off x="3610575" y="3528125"/>
              <a:ext cx="978300" cy="4740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Feature Extractor</a:t>
              </a:r>
              <a:endParaRPr sz="1200"/>
            </a:p>
          </p:txBody>
        </p:sp>
        <p:sp>
          <p:nvSpPr>
            <p:cNvPr id="10" name="Google Shape;381;p32">
              <a:extLst>
                <a:ext uri="{FF2B5EF4-FFF2-40B4-BE49-F238E27FC236}">
                  <a16:creationId xmlns:a16="http://schemas.microsoft.com/office/drawing/2014/main" id="{C4F4402F-F6DB-4FFA-A54D-F6177760CE6A}"/>
                </a:ext>
              </a:extLst>
            </p:cNvPr>
            <p:cNvSpPr/>
            <p:nvPr/>
          </p:nvSpPr>
          <p:spPr>
            <a:xfrm>
              <a:off x="5961900" y="3557525"/>
              <a:ext cx="1342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WebAssembly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Classifier</a:t>
              </a:r>
              <a:endParaRPr sz="1200"/>
            </a:p>
          </p:txBody>
        </p:sp>
        <p:cxnSp>
          <p:nvCxnSpPr>
            <p:cNvPr id="11" name="Google Shape;382;p32">
              <a:extLst>
                <a:ext uri="{FF2B5EF4-FFF2-40B4-BE49-F238E27FC236}">
                  <a16:creationId xmlns:a16="http://schemas.microsoft.com/office/drawing/2014/main" id="{9D869A54-0B5D-4485-A2AE-06A5C6071A9F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588875" y="3765125"/>
              <a:ext cx="1373100" cy="5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" name="Google Shape;383;p32">
              <a:extLst>
                <a:ext uri="{FF2B5EF4-FFF2-40B4-BE49-F238E27FC236}">
                  <a16:creationId xmlns:a16="http://schemas.microsoft.com/office/drawing/2014/main" id="{B688E9A2-C395-4B0A-910C-18B6610D31C2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rot="10800000" flipH="1">
              <a:off x="2083795" y="3765272"/>
              <a:ext cx="1526700" cy="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3" name="Google Shape;384;p32">
              <a:extLst>
                <a:ext uri="{FF2B5EF4-FFF2-40B4-BE49-F238E27FC236}">
                  <a16:creationId xmlns:a16="http://schemas.microsoft.com/office/drawing/2014/main" id="{C117904F-DDE0-4BD4-80A0-753D2983A479}"/>
                </a:ext>
              </a:extLst>
            </p:cNvPr>
            <p:cNvSpPr/>
            <p:nvPr/>
          </p:nvSpPr>
          <p:spPr>
            <a:xfrm>
              <a:off x="6782765" y="3835740"/>
              <a:ext cx="1920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Classifier 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Result</a:t>
              </a:r>
              <a:endParaRPr sz="1100"/>
            </a:p>
          </p:txBody>
        </p:sp>
        <p:grpSp>
          <p:nvGrpSpPr>
            <p:cNvPr id="14" name="Google Shape;385;p32">
              <a:extLst>
                <a:ext uri="{FF2B5EF4-FFF2-40B4-BE49-F238E27FC236}">
                  <a16:creationId xmlns:a16="http://schemas.microsoft.com/office/drawing/2014/main" id="{B5D7F3B7-4B05-4DC7-AA8F-5A919C4F5238}"/>
                </a:ext>
              </a:extLst>
            </p:cNvPr>
            <p:cNvGrpSpPr/>
            <p:nvPr/>
          </p:nvGrpSpPr>
          <p:grpSpPr>
            <a:xfrm>
              <a:off x="2083800" y="3389788"/>
              <a:ext cx="1471800" cy="370200"/>
              <a:chOff x="1957038" y="2190863"/>
              <a:chExt cx="1471800" cy="370200"/>
            </a:xfrm>
          </p:grpSpPr>
          <p:sp>
            <p:nvSpPr>
              <p:cNvPr id="30" name="Google Shape;386;p32">
                <a:extLst>
                  <a:ext uri="{FF2B5EF4-FFF2-40B4-BE49-F238E27FC236}">
                    <a16:creationId xmlns:a16="http://schemas.microsoft.com/office/drawing/2014/main" id="{F673BF8E-993B-489B-B02A-21B6247962EE}"/>
                  </a:ext>
                </a:extLst>
              </p:cNvPr>
              <p:cNvSpPr/>
              <p:nvPr/>
            </p:nvSpPr>
            <p:spPr>
              <a:xfrm>
                <a:off x="1957038" y="2190863"/>
                <a:ext cx="14718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WebAssembly</a:t>
                </a:r>
                <a:endParaRPr sz="1100"/>
              </a:p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 Binary</a:t>
                </a:r>
                <a:endParaRPr sz="1100"/>
              </a:p>
            </p:txBody>
          </p:sp>
          <p:pic>
            <p:nvPicPr>
              <p:cNvPr id="31" name="Google Shape;387;p32">
                <a:extLst>
                  <a:ext uri="{FF2B5EF4-FFF2-40B4-BE49-F238E27FC236}">
                    <a16:creationId xmlns:a16="http://schemas.microsoft.com/office/drawing/2014/main" id="{EBEBB747-EF35-4438-A198-A59FFC50DAC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61890" y="2235638"/>
                <a:ext cx="280679" cy="2806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388;p32">
              <a:extLst>
                <a:ext uri="{FF2B5EF4-FFF2-40B4-BE49-F238E27FC236}">
                  <a16:creationId xmlns:a16="http://schemas.microsoft.com/office/drawing/2014/main" id="{137702F5-BAE5-4D83-AC81-C9A15963E81F}"/>
                </a:ext>
              </a:extLst>
            </p:cNvPr>
            <p:cNvSpPr/>
            <p:nvPr/>
          </p:nvSpPr>
          <p:spPr>
            <a:xfrm>
              <a:off x="7801200" y="4002025"/>
              <a:ext cx="13428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Use Case</a:t>
              </a:r>
              <a:endParaRPr sz="1100"/>
            </a:p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Report</a:t>
              </a:r>
              <a:endParaRPr sz="1100"/>
            </a:p>
          </p:txBody>
        </p:sp>
        <p:pic>
          <p:nvPicPr>
            <p:cNvPr id="16" name="Google Shape;389;p32">
              <a:extLst>
                <a:ext uri="{FF2B5EF4-FFF2-40B4-BE49-F238E27FC236}">
                  <a16:creationId xmlns:a16="http://schemas.microsoft.com/office/drawing/2014/main" id="{51728178-1A63-4023-9E3D-F16DCF4C1A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681" y="3557550"/>
              <a:ext cx="584311" cy="4262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390;p32">
              <a:extLst>
                <a:ext uri="{FF2B5EF4-FFF2-40B4-BE49-F238E27FC236}">
                  <a16:creationId xmlns:a16="http://schemas.microsoft.com/office/drawing/2014/main" id="{D5CF4BA4-EA32-4AA9-9C58-1A586D21656C}"/>
                </a:ext>
              </a:extLst>
            </p:cNvPr>
            <p:cNvGrpSpPr/>
            <p:nvPr/>
          </p:nvGrpSpPr>
          <p:grpSpPr>
            <a:xfrm>
              <a:off x="4694638" y="3335391"/>
              <a:ext cx="1264500" cy="370200"/>
              <a:chOff x="4694638" y="2136466"/>
              <a:chExt cx="1264500" cy="370200"/>
            </a:xfrm>
          </p:grpSpPr>
          <p:sp>
            <p:nvSpPr>
              <p:cNvPr id="28" name="Google Shape;391;p32">
                <a:extLst>
                  <a:ext uri="{FF2B5EF4-FFF2-40B4-BE49-F238E27FC236}">
                    <a16:creationId xmlns:a16="http://schemas.microsoft.com/office/drawing/2014/main" id="{174B68B2-4140-4A39-8B20-8EB61B4975AD}"/>
                  </a:ext>
                </a:extLst>
              </p:cNvPr>
              <p:cNvSpPr/>
              <p:nvPr/>
            </p:nvSpPr>
            <p:spPr>
              <a:xfrm>
                <a:off x="4694638" y="2136466"/>
                <a:ext cx="12645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Features</a:t>
                </a: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Google Shape;392;p32">
                <a:extLst>
                  <a:ext uri="{FF2B5EF4-FFF2-40B4-BE49-F238E27FC236}">
                    <a16:creationId xmlns:a16="http://schemas.microsoft.com/office/drawing/2014/main" id="{0160362E-A6F8-4130-9570-ECF09716270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38767" y="2153814"/>
                <a:ext cx="335509" cy="3355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Google Shape;393;p32">
              <a:extLst>
                <a:ext uri="{FF2B5EF4-FFF2-40B4-BE49-F238E27FC236}">
                  <a16:creationId xmlns:a16="http://schemas.microsoft.com/office/drawing/2014/main" id="{86245E7E-6D42-401C-A6CB-F772B558041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74305" y="3444191"/>
              <a:ext cx="496180" cy="261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94;p32">
              <a:extLst>
                <a:ext uri="{FF2B5EF4-FFF2-40B4-BE49-F238E27FC236}">
                  <a16:creationId xmlns:a16="http://schemas.microsoft.com/office/drawing/2014/main" id="{1CAE2F0F-1C31-464D-80E1-02FD10A634D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4341" y="3539347"/>
              <a:ext cx="462673" cy="462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95;p32">
              <a:extLst>
                <a:ext uri="{FF2B5EF4-FFF2-40B4-BE49-F238E27FC236}">
                  <a16:creationId xmlns:a16="http://schemas.microsoft.com/office/drawing/2014/main" id="{CB091EAB-394B-48D4-8888-213A89712A5D}"/>
                </a:ext>
              </a:extLst>
            </p:cNvPr>
            <p:cNvSpPr/>
            <p:nvPr/>
          </p:nvSpPr>
          <p:spPr>
            <a:xfrm>
              <a:off x="4957073" y="2499825"/>
              <a:ext cx="930900" cy="701325"/>
            </a:xfrm>
            <a:prstGeom prst="flowChartMagneticDisk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Collected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1" name="Google Shape;396;p32">
              <a:extLst>
                <a:ext uri="{FF2B5EF4-FFF2-40B4-BE49-F238E27FC236}">
                  <a16:creationId xmlns:a16="http://schemas.microsoft.com/office/drawing/2014/main" id="{240D307E-511E-4C73-B312-3BBCCB739A47}"/>
                </a:ext>
              </a:extLst>
            </p:cNvPr>
            <p:cNvCxnSpPr>
              <a:stCxn id="20" idx="4"/>
              <a:endCxn id="10" idx="0"/>
            </p:cNvCxnSpPr>
            <p:nvPr/>
          </p:nvCxnSpPr>
          <p:spPr>
            <a:xfrm>
              <a:off x="5887973" y="2850488"/>
              <a:ext cx="745200" cy="707100"/>
            </a:xfrm>
            <a:prstGeom prst="curved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397;p32">
              <a:extLst>
                <a:ext uri="{FF2B5EF4-FFF2-40B4-BE49-F238E27FC236}">
                  <a16:creationId xmlns:a16="http://schemas.microsoft.com/office/drawing/2014/main" id="{C577FDC3-E4FB-439C-8094-11B8667A218C}"/>
                </a:ext>
              </a:extLst>
            </p:cNvPr>
            <p:cNvSpPr/>
            <p:nvPr/>
          </p:nvSpPr>
          <p:spPr>
            <a:xfrm>
              <a:off x="5833315" y="2617075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Training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Features</a:t>
              </a:r>
              <a:endParaRPr sz="1100"/>
            </a:p>
          </p:txBody>
        </p:sp>
        <p:cxnSp>
          <p:nvCxnSpPr>
            <p:cNvPr id="23" name="Google Shape;398;p32">
              <a:extLst>
                <a:ext uri="{FF2B5EF4-FFF2-40B4-BE49-F238E27FC236}">
                  <a16:creationId xmlns:a16="http://schemas.microsoft.com/office/drawing/2014/main" id="{CD8B2242-EB59-4355-9906-675EF7470864}"/>
                </a:ext>
              </a:extLst>
            </p:cNvPr>
            <p:cNvCxnSpPr>
              <a:stCxn id="9" idx="0"/>
              <a:endCxn id="20" idx="2"/>
            </p:cNvCxnSpPr>
            <p:nvPr/>
          </p:nvCxnSpPr>
          <p:spPr>
            <a:xfrm rot="10800000" flipH="1">
              <a:off x="4099725" y="2850425"/>
              <a:ext cx="857400" cy="677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" name="Google Shape;399;p32">
              <a:extLst>
                <a:ext uri="{FF2B5EF4-FFF2-40B4-BE49-F238E27FC236}">
                  <a16:creationId xmlns:a16="http://schemas.microsoft.com/office/drawing/2014/main" id="{FDC3519E-75F7-4588-961B-6B253418413D}"/>
                </a:ext>
              </a:extLst>
            </p:cNvPr>
            <p:cNvSpPr/>
            <p:nvPr/>
          </p:nvSpPr>
          <p:spPr>
            <a:xfrm>
              <a:off x="3504904" y="2763538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Store 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5" name="Google Shape;400;p32">
              <a:extLst>
                <a:ext uri="{FF2B5EF4-FFF2-40B4-BE49-F238E27FC236}">
                  <a16:creationId xmlns:a16="http://schemas.microsoft.com/office/drawing/2014/main" id="{E30CF75E-17C2-41D1-A8BB-69F64A4C8B27}"/>
                </a:ext>
              </a:extLst>
            </p:cNvPr>
            <p:cNvCxnSpPr>
              <a:stCxn id="10" idx="3"/>
              <a:endCxn id="19" idx="1"/>
            </p:cNvCxnSpPr>
            <p:nvPr/>
          </p:nvCxnSpPr>
          <p:spPr>
            <a:xfrm>
              <a:off x="7304700" y="3770675"/>
              <a:ext cx="1139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26" name="Google Shape;401;p32">
              <a:extLst>
                <a:ext uri="{FF2B5EF4-FFF2-40B4-BE49-F238E27FC236}">
                  <a16:creationId xmlns:a16="http://schemas.microsoft.com/office/drawing/2014/main" id="{EB468842-CFE6-4DD3-AD73-A71FEB14A4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5539" y="2273338"/>
              <a:ext cx="335509" cy="3355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402;p32">
              <a:extLst>
                <a:ext uri="{FF2B5EF4-FFF2-40B4-BE49-F238E27FC236}">
                  <a16:creationId xmlns:a16="http://schemas.microsoft.com/office/drawing/2014/main" id="{0E89DC8E-B148-415B-B646-6A575313FD53}"/>
                </a:ext>
              </a:extLst>
            </p:cNvPr>
            <p:cNvCxnSpPr>
              <a:stCxn id="16" idx="3"/>
              <a:endCxn id="8" idx="1"/>
            </p:cNvCxnSpPr>
            <p:nvPr/>
          </p:nvCxnSpPr>
          <p:spPr>
            <a:xfrm>
              <a:off x="685992" y="3770681"/>
              <a:ext cx="372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" name="Google Shape;436;p33">
            <a:extLst>
              <a:ext uri="{FF2B5EF4-FFF2-40B4-BE49-F238E27FC236}">
                <a16:creationId xmlns:a16="http://schemas.microsoft.com/office/drawing/2014/main" id="{B6A0A3EA-4C81-4EDE-8E75-8AA941FB5237}"/>
              </a:ext>
            </a:extLst>
          </p:cNvPr>
          <p:cNvSpPr/>
          <p:nvPr/>
        </p:nvSpPr>
        <p:spPr>
          <a:xfrm>
            <a:off x="2081328" y="4756472"/>
            <a:ext cx="2575500" cy="1487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61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0DDF4-B147-4583-8C68-86B4A007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Sample Gathering Process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C2D732-2247-40D7-8C70-F124A260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Wasm Collector: </a:t>
            </a:r>
          </a:p>
          <a:p>
            <a:pPr lvl="1"/>
            <a:r>
              <a:rPr lang="en-US" dirty="0"/>
              <a:t>Crawl </a:t>
            </a:r>
            <a:r>
              <a:rPr lang="en-US" b="1" dirty="0"/>
              <a:t>Alexa Top 1 Million </a:t>
            </a:r>
            <a:r>
              <a:rPr lang="en-US" dirty="0"/>
              <a:t>(as of June 2019)</a:t>
            </a:r>
          </a:p>
          <a:p>
            <a:pPr lvl="1"/>
            <a:r>
              <a:rPr lang="en-US" dirty="0"/>
              <a:t>Scan </a:t>
            </a:r>
            <a:r>
              <a:rPr lang="en-US" b="1" dirty="0"/>
              <a:t>17,862</a:t>
            </a:r>
            <a:r>
              <a:rPr lang="en-US" dirty="0"/>
              <a:t> Chrome extensions</a:t>
            </a:r>
          </a:p>
          <a:p>
            <a:pPr lvl="1"/>
            <a:r>
              <a:rPr lang="en-US" dirty="0"/>
              <a:t>Scan </a:t>
            </a:r>
            <a:r>
              <a:rPr lang="en-US" b="1" dirty="0"/>
              <a:t>16,385</a:t>
            </a:r>
            <a:r>
              <a:rPr lang="en-US" dirty="0"/>
              <a:t> Firefox add-ons</a:t>
            </a:r>
          </a:p>
          <a:p>
            <a:pPr lvl="1"/>
            <a:r>
              <a:rPr lang="en-US" dirty="0"/>
              <a:t>Scan </a:t>
            </a:r>
            <a:r>
              <a:rPr lang="en-US" b="1" dirty="0"/>
              <a:t>112,663,634</a:t>
            </a:r>
            <a:r>
              <a:rPr lang="en-US" dirty="0"/>
              <a:t> GitHub repositories (through Public Git Archive)</a:t>
            </a:r>
          </a:p>
          <a:p>
            <a:pPr marL="502920" lvl="1" indent="0">
              <a:buNone/>
            </a:pPr>
            <a:endParaRPr lang="en-US" sz="2000" b="1" dirty="0"/>
          </a:p>
          <a:p>
            <a:pPr marL="502920" lvl="1" indent="0">
              <a:buNone/>
            </a:pPr>
            <a:r>
              <a:rPr lang="en-US" sz="2000" b="1" dirty="0"/>
              <a:t>Obtain 4,424 (Unique 734) WebAssembly Samples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F941CD-30E6-4F1F-A515-92216ABA7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09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B9212C-6B1F-487F-AFA1-C65286DB5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Google Shape;376;p32">
            <a:extLst>
              <a:ext uri="{FF2B5EF4-FFF2-40B4-BE49-F238E27FC236}">
                <a16:creationId xmlns:a16="http://schemas.microsoft.com/office/drawing/2014/main" id="{18A98DAB-AB98-44C3-81A6-0FE9BD86B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Feature Extractor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16F637-240A-4BFD-BDEF-5533316510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17" y="2185988"/>
            <a:ext cx="8623380" cy="3967162"/>
          </a:xfrm>
        </p:spPr>
        <p:txBody>
          <a:bodyPr/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Converts WebAssembly binary modules into text format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WebAssembly samples converted from asm.js by Chrome with customized instruction format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Collects selected metadata on module through text format</a:t>
            </a:r>
          </a:p>
        </p:txBody>
      </p:sp>
      <p:grpSp>
        <p:nvGrpSpPr>
          <p:cNvPr id="6" name="Google Shape;377;p32">
            <a:extLst>
              <a:ext uri="{FF2B5EF4-FFF2-40B4-BE49-F238E27FC236}">
                <a16:creationId xmlns:a16="http://schemas.microsoft.com/office/drawing/2014/main" id="{52BDB3F5-44B4-4F8E-8EE4-0264CEBE584A}"/>
              </a:ext>
            </a:extLst>
          </p:cNvPr>
          <p:cNvGrpSpPr/>
          <p:nvPr/>
        </p:nvGrpSpPr>
        <p:grpSpPr>
          <a:xfrm>
            <a:off x="980789" y="3908924"/>
            <a:ext cx="9687877" cy="2592435"/>
            <a:chOff x="0" y="2273338"/>
            <a:chExt cx="9144000" cy="2333187"/>
          </a:xfrm>
        </p:grpSpPr>
        <p:sp>
          <p:nvSpPr>
            <p:cNvPr id="7" name="Google Shape;378;p32">
              <a:extLst>
                <a:ext uri="{FF2B5EF4-FFF2-40B4-BE49-F238E27FC236}">
                  <a16:creationId xmlns:a16="http://schemas.microsoft.com/office/drawing/2014/main" id="{B9654BC6-521B-4894-825A-7E38E1249DB5}"/>
                </a:ext>
              </a:extLst>
            </p:cNvPr>
            <p:cNvSpPr/>
            <p:nvPr/>
          </p:nvSpPr>
          <p:spPr>
            <a:xfrm>
              <a:off x="0" y="3924550"/>
              <a:ext cx="7698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Url</a:t>
              </a:r>
              <a:endParaRPr sz="1500" b="1" i="1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8" name="Google Shape;379;p32">
              <a:extLst>
                <a:ext uri="{FF2B5EF4-FFF2-40B4-BE49-F238E27FC236}">
                  <a16:creationId xmlns:a16="http://schemas.microsoft.com/office/drawing/2014/main" id="{A1991DBB-A7DE-4FF4-A5DA-229F4ADA001A}"/>
                </a:ext>
              </a:extLst>
            </p:cNvPr>
            <p:cNvSpPr/>
            <p:nvPr/>
          </p:nvSpPr>
          <p:spPr>
            <a:xfrm>
              <a:off x="1058995" y="3557522"/>
              <a:ext cx="1024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Wasm Collector</a:t>
              </a:r>
              <a:endParaRPr sz="1200"/>
            </a:p>
          </p:txBody>
        </p:sp>
        <p:sp>
          <p:nvSpPr>
            <p:cNvPr id="9" name="Google Shape;380;p32">
              <a:extLst>
                <a:ext uri="{FF2B5EF4-FFF2-40B4-BE49-F238E27FC236}">
                  <a16:creationId xmlns:a16="http://schemas.microsoft.com/office/drawing/2014/main" id="{7DD2FFCA-E020-40C5-8898-5E83F59B0348}"/>
                </a:ext>
              </a:extLst>
            </p:cNvPr>
            <p:cNvSpPr/>
            <p:nvPr/>
          </p:nvSpPr>
          <p:spPr>
            <a:xfrm>
              <a:off x="3610575" y="3528125"/>
              <a:ext cx="978300" cy="4740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Feature Extractor</a:t>
              </a:r>
              <a:endParaRPr sz="1200"/>
            </a:p>
          </p:txBody>
        </p:sp>
        <p:sp>
          <p:nvSpPr>
            <p:cNvPr id="10" name="Google Shape;381;p32">
              <a:extLst>
                <a:ext uri="{FF2B5EF4-FFF2-40B4-BE49-F238E27FC236}">
                  <a16:creationId xmlns:a16="http://schemas.microsoft.com/office/drawing/2014/main" id="{C4F4402F-F6DB-4FFA-A54D-F6177760CE6A}"/>
                </a:ext>
              </a:extLst>
            </p:cNvPr>
            <p:cNvSpPr/>
            <p:nvPr/>
          </p:nvSpPr>
          <p:spPr>
            <a:xfrm>
              <a:off x="5961900" y="3557525"/>
              <a:ext cx="1342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WebAssembly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Classifier</a:t>
              </a:r>
              <a:endParaRPr sz="1200"/>
            </a:p>
          </p:txBody>
        </p:sp>
        <p:cxnSp>
          <p:nvCxnSpPr>
            <p:cNvPr id="11" name="Google Shape;382;p32">
              <a:extLst>
                <a:ext uri="{FF2B5EF4-FFF2-40B4-BE49-F238E27FC236}">
                  <a16:creationId xmlns:a16="http://schemas.microsoft.com/office/drawing/2014/main" id="{9D869A54-0B5D-4485-A2AE-06A5C6071A9F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588875" y="3765125"/>
              <a:ext cx="1373100" cy="5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" name="Google Shape;383;p32">
              <a:extLst>
                <a:ext uri="{FF2B5EF4-FFF2-40B4-BE49-F238E27FC236}">
                  <a16:creationId xmlns:a16="http://schemas.microsoft.com/office/drawing/2014/main" id="{B688E9A2-C395-4B0A-910C-18B6610D31C2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rot="10800000" flipH="1">
              <a:off x="2083795" y="3765272"/>
              <a:ext cx="1526700" cy="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3" name="Google Shape;384;p32">
              <a:extLst>
                <a:ext uri="{FF2B5EF4-FFF2-40B4-BE49-F238E27FC236}">
                  <a16:creationId xmlns:a16="http://schemas.microsoft.com/office/drawing/2014/main" id="{C117904F-DDE0-4BD4-80A0-753D2983A479}"/>
                </a:ext>
              </a:extLst>
            </p:cNvPr>
            <p:cNvSpPr/>
            <p:nvPr/>
          </p:nvSpPr>
          <p:spPr>
            <a:xfrm>
              <a:off x="6782765" y="3835740"/>
              <a:ext cx="1920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Classifier 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Result</a:t>
              </a:r>
              <a:endParaRPr sz="1100"/>
            </a:p>
          </p:txBody>
        </p:sp>
        <p:grpSp>
          <p:nvGrpSpPr>
            <p:cNvPr id="14" name="Google Shape;385;p32">
              <a:extLst>
                <a:ext uri="{FF2B5EF4-FFF2-40B4-BE49-F238E27FC236}">
                  <a16:creationId xmlns:a16="http://schemas.microsoft.com/office/drawing/2014/main" id="{B5D7F3B7-4B05-4DC7-AA8F-5A919C4F5238}"/>
                </a:ext>
              </a:extLst>
            </p:cNvPr>
            <p:cNvGrpSpPr/>
            <p:nvPr/>
          </p:nvGrpSpPr>
          <p:grpSpPr>
            <a:xfrm>
              <a:off x="2083800" y="3389788"/>
              <a:ext cx="1471800" cy="370200"/>
              <a:chOff x="1957038" y="2190863"/>
              <a:chExt cx="1471800" cy="370200"/>
            </a:xfrm>
          </p:grpSpPr>
          <p:sp>
            <p:nvSpPr>
              <p:cNvPr id="30" name="Google Shape;386;p32">
                <a:extLst>
                  <a:ext uri="{FF2B5EF4-FFF2-40B4-BE49-F238E27FC236}">
                    <a16:creationId xmlns:a16="http://schemas.microsoft.com/office/drawing/2014/main" id="{F673BF8E-993B-489B-B02A-21B6247962EE}"/>
                  </a:ext>
                </a:extLst>
              </p:cNvPr>
              <p:cNvSpPr/>
              <p:nvPr/>
            </p:nvSpPr>
            <p:spPr>
              <a:xfrm>
                <a:off x="1957038" y="2190863"/>
                <a:ext cx="14718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WebAssembly</a:t>
                </a:r>
                <a:endParaRPr sz="1100"/>
              </a:p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 Binary</a:t>
                </a:r>
                <a:endParaRPr sz="1100"/>
              </a:p>
            </p:txBody>
          </p:sp>
          <p:pic>
            <p:nvPicPr>
              <p:cNvPr id="31" name="Google Shape;387;p32">
                <a:extLst>
                  <a:ext uri="{FF2B5EF4-FFF2-40B4-BE49-F238E27FC236}">
                    <a16:creationId xmlns:a16="http://schemas.microsoft.com/office/drawing/2014/main" id="{EBEBB747-EF35-4438-A198-A59FFC50DAC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61890" y="2235638"/>
                <a:ext cx="280679" cy="2806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388;p32">
              <a:extLst>
                <a:ext uri="{FF2B5EF4-FFF2-40B4-BE49-F238E27FC236}">
                  <a16:creationId xmlns:a16="http://schemas.microsoft.com/office/drawing/2014/main" id="{137702F5-BAE5-4D83-AC81-C9A15963E81F}"/>
                </a:ext>
              </a:extLst>
            </p:cNvPr>
            <p:cNvSpPr/>
            <p:nvPr/>
          </p:nvSpPr>
          <p:spPr>
            <a:xfrm>
              <a:off x="7801200" y="4002025"/>
              <a:ext cx="13428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Use Case</a:t>
              </a:r>
              <a:endParaRPr sz="1100"/>
            </a:p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Report</a:t>
              </a:r>
              <a:endParaRPr sz="1100"/>
            </a:p>
          </p:txBody>
        </p:sp>
        <p:pic>
          <p:nvPicPr>
            <p:cNvPr id="16" name="Google Shape;389;p32">
              <a:extLst>
                <a:ext uri="{FF2B5EF4-FFF2-40B4-BE49-F238E27FC236}">
                  <a16:creationId xmlns:a16="http://schemas.microsoft.com/office/drawing/2014/main" id="{51728178-1A63-4023-9E3D-F16DCF4C1A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681" y="3557550"/>
              <a:ext cx="584311" cy="4262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390;p32">
              <a:extLst>
                <a:ext uri="{FF2B5EF4-FFF2-40B4-BE49-F238E27FC236}">
                  <a16:creationId xmlns:a16="http://schemas.microsoft.com/office/drawing/2014/main" id="{D5CF4BA4-EA32-4AA9-9C58-1A586D21656C}"/>
                </a:ext>
              </a:extLst>
            </p:cNvPr>
            <p:cNvGrpSpPr/>
            <p:nvPr/>
          </p:nvGrpSpPr>
          <p:grpSpPr>
            <a:xfrm>
              <a:off x="4694638" y="3335391"/>
              <a:ext cx="1264500" cy="370200"/>
              <a:chOff x="4694638" y="2136466"/>
              <a:chExt cx="1264500" cy="370200"/>
            </a:xfrm>
          </p:grpSpPr>
          <p:sp>
            <p:nvSpPr>
              <p:cNvPr id="28" name="Google Shape;391;p32">
                <a:extLst>
                  <a:ext uri="{FF2B5EF4-FFF2-40B4-BE49-F238E27FC236}">
                    <a16:creationId xmlns:a16="http://schemas.microsoft.com/office/drawing/2014/main" id="{174B68B2-4140-4A39-8B20-8EB61B4975AD}"/>
                  </a:ext>
                </a:extLst>
              </p:cNvPr>
              <p:cNvSpPr/>
              <p:nvPr/>
            </p:nvSpPr>
            <p:spPr>
              <a:xfrm>
                <a:off x="4694638" y="2136466"/>
                <a:ext cx="12645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Features</a:t>
                </a: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Google Shape;392;p32">
                <a:extLst>
                  <a:ext uri="{FF2B5EF4-FFF2-40B4-BE49-F238E27FC236}">
                    <a16:creationId xmlns:a16="http://schemas.microsoft.com/office/drawing/2014/main" id="{0160362E-A6F8-4130-9570-ECF09716270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38767" y="2153814"/>
                <a:ext cx="335509" cy="3355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Google Shape;393;p32">
              <a:extLst>
                <a:ext uri="{FF2B5EF4-FFF2-40B4-BE49-F238E27FC236}">
                  <a16:creationId xmlns:a16="http://schemas.microsoft.com/office/drawing/2014/main" id="{86245E7E-6D42-401C-A6CB-F772B558041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74305" y="3444191"/>
              <a:ext cx="496180" cy="261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94;p32">
              <a:extLst>
                <a:ext uri="{FF2B5EF4-FFF2-40B4-BE49-F238E27FC236}">
                  <a16:creationId xmlns:a16="http://schemas.microsoft.com/office/drawing/2014/main" id="{1CAE2F0F-1C31-464D-80E1-02FD10A634D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4341" y="3539347"/>
              <a:ext cx="462673" cy="462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95;p32">
              <a:extLst>
                <a:ext uri="{FF2B5EF4-FFF2-40B4-BE49-F238E27FC236}">
                  <a16:creationId xmlns:a16="http://schemas.microsoft.com/office/drawing/2014/main" id="{CB091EAB-394B-48D4-8888-213A89712A5D}"/>
                </a:ext>
              </a:extLst>
            </p:cNvPr>
            <p:cNvSpPr/>
            <p:nvPr/>
          </p:nvSpPr>
          <p:spPr>
            <a:xfrm>
              <a:off x="4957073" y="2499825"/>
              <a:ext cx="930900" cy="701325"/>
            </a:xfrm>
            <a:prstGeom prst="flowChartMagneticDisk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Collected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1" name="Google Shape;396;p32">
              <a:extLst>
                <a:ext uri="{FF2B5EF4-FFF2-40B4-BE49-F238E27FC236}">
                  <a16:creationId xmlns:a16="http://schemas.microsoft.com/office/drawing/2014/main" id="{240D307E-511E-4C73-B312-3BBCCB739A47}"/>
                </a:ext>
              </a:extLst>
            </p:cNvPr>
            <p:cNvCxnSpPr>
              <a:stCxn id="20" idx="4"/>
              <a:endCxn id="10" idx="0"/>
            </p:cNvCxnSpPr>
            <p:nvPr/>
          </p:nvCxnSpPr>
          <p:spPr>
            <a:xfrm>
              <a:off x="5887973" y="2850488"/>
              <a:ext cx="745200" cy="707100"/>
            </a:xfrm>
            <a:prstGeom prst="curved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397;p32">
              <a:extLst>
                <a:ext uri="{FF2B5EF4-FFF2-40B4-BE49-F238E27FC236}">
                  <a16:creationId xmlns:a16="http://schemas.microsoft.com/office/drawing/2014/main" id="{C577FDC3-E4FB-439C-8094-11B8667A218C}"/>
                </a:ext>
              </a:extLst>
            </p:cNvPr>
            <p:cNvSpPr/>
            <p:nvPr/>
          </p:nvSpPr>
          <p:spPr>
            <a:xfrm>
              <a:off x="5833315" y="2617075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Training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Features</a:t>
              </a:r>
              <a:endParaRPr sz="1100"/>
            </a:p>
          </p:txBody>
        </p:sp>
        <p:cxnSp>
          <p:nvCxnSpPr>
            <p:cNvPr id="23" name="Google Shape;398;p32">
              <a:extLst>
                <a:ext uri="{FF2B5EF4-FFF2-40B4-BE49-F238E27FC236}">
                  <a16:creationId xmlns:a16="http://schemas.microsoft.com/office/drawing/2014/main" id="{CD8B2242-EB59-4355-9906-675EF7470864}"/>
                </a:ext>
              </a:extLst>
            </p:cNvPr>
            <p:cNvCxnSpPr>
              <a:stCxn id="9" idx="0"/>
              <a:endCxn id="20" idx="2"/>
            </p:cNvCxnSpPr>
            <p:nvPr/>
          </p:nvCxnSpPr>
          <p:spPr>
            <a:xfrm rot="10800000" flipH="1">
              <a:off x="4099725" y="2850425"/>
              <a:ext cx="857400" cy="677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" name="Google Shape;399;p32">
              <a:extLst>
                <a:ext uri="{FF2B5EF4-FFF2-40B4-BE49-F238E27FC236}">
                  <a16:creationId xmlns:a16="http://schemas.microsoft.com/office/drawing/2014/main" id="{FDC3519E-75F7-4588-961B-6B253418413D}"/>
                </a:ext>
              </a:extLst>
            </p:cNvPr>
            <p:cNvSpPr/>
            <p:nvPr/>
          </p:nvSpPr>
          <p:spPr>
            <a:xfrm>
              <a:off x="3504904" y="2763538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Store 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5" name="Google Shape;400;p32">
              <a:extLst>
                <a:ext uri="{FF2B5EF4-FFF2-40B4-BE49-F238E27FC236}">
                  <a16:creationId xmlns:a16="http://schemas.microsoft.com/office/drawing/2014/main" id="{E30CF75E-17C2-41D1-A8BB-69F64A4C8B27}"/>
                </a:ext>
              </a:extLst>
            </p:cNvPr>
            <p:cNvCxnSpPr>
              <a:stCxn id="10" idx="3"/>
              <a:endCxn id="19" idx="1"/>
            </p:cNvCxnSpPr>
            <p:nvPr/>
          </p:nvCxnSpPr>
          <p:spPr>
            <a:xfrm>
              <a:off x="7304700" y="3770675"/>
              <a:ext cx="1139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26" name="Google Shape;401;p32">
              <a:extLst>
                <a:ext uri="{FF2B5EF4-FFF2-40B4-BE49-F238E27FC236}">
                  <a16:creationId xmlns:a16="http://schemas.microsoft.com/office/drawing/2014/main" id="{EB468842-CFE6-4DD3-AD73-A71FEB14A4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5539" y="2273338"/>
              <a:ext cx="335509" cy="3355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402;p32">
              <a:extLst>
                <a:ext uri="{FF2B5EF4-FFF2-40B4-BE49-F238E27FC236}">
                  <a16:creationId xmlns:a16="http://schemas.microsoft.com/office/drawing/2014/main" id="{0E89DC8E-B148-415B-B646-6A575313FD53}"/>
                </a:ext>
              </a:extLst>
            </p:cNvPr>
            <p:cNvCxnSpPr>
              <a:stCxn id="16" idx="3"/>
              <a:endCxn id="8" idx="1"/>
            </p:cNvCxnSpPr>
            <p:nvPr/>
          </p:nvCxnSpPr>
          <p:spPr>
            <a:xfrm>
              <a:off x="685992" y="3770681"/>
              <a:ext cx="372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" name="Google Shape;436;p33">
            <a:extLst>
              <a:ext uri="{FF2B5EF4-FFF2-40B4-BE49-F238E27FC236}">
                <a16:creationId xmlns:a16="http://schemas.microsoft.com/office/drawing/2014/main" id="{B6A0A3EA-4C81-4EDE-8E75-8AA941FB5237}"/>
              </a:ext>
            </a:extLst>
          </p:cNvPr>
          <p:cNvSpPr/>
          <p:nvPr/>
        </p:nvSpPr>
        <p:spPr>
          <a:xfrm>
            <a:off x="4721877" y="4065973"/>
            <a:ext cx="2538194" cy="21938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27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7FF7-96CA-43C2-8A52-4FB10EBDE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ABF33-D7F6-4EC6-B5DB-437E2003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Asm.js WebAssembly Support</a:t>
            </a:r>
            <a:endParaRPr lang="en-US" dirty="0"/>
          </a:p>
        </p:txBody>
      </p:sp>
      <p:pic>
        <p:nvPicPr>
          <p:cNvPr id="6" name="Google Shape;482;p36">
            <a:extLst>
              <a:ext uri="{FF2B5EF4-FFF2-40B4-BE49-F238E27FC236}">
                <a16:creationId xmlns:a16="http://schemas.microsoft.com/office/drawing/2014/main" id="{66A7E34F-0324-4F47-947D-47A528365C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3669"/>
          <a:stretch/>
        </p:blipFill>
        <p:spPr>
          <a:xfrm>
            <a:off x="1409409" y="2430515"/>
            <a:ext cx="9144000" cy="347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0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17820-BF06-49E3-86C4-896626A7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Program Features Used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8EA88-04E4-424F-8DD8-BB6A142C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File-Related: </a:t>
            </a:r>
            <a:r>
              <a:rPr lang="en-US" dirty="0"/>
              <a:t>Data on the file sizes of the binary and text formats of a module</a:t>
            </a:r>
          </a:p>
          <a:p>
            <a:r>
              <a:rPr lang="en-US" b="1" dirty="0"/>
              <a:t>Program Complexity: </a:t>
            </a:r>
            <a:r>
              <a:rPr lang="en-US" dirty="0"/>
              <a:t>Statistical data on the number and sizes of functions  defined within the module</a:t>
            </a:r>
          </a:p>
          <a:p>
            <a:r>
              <a:rPr lang="en-US" b="1" dirty="0"/>
              <a:t>WebAssembly Specific: </a:t>
            </a:r>
            <a:r>
              <a:rPr lang="en-US" dirty="0"/>
              <a:t>Data that is unique to WebAssembly modules</a:t>
            </a:r>
          </a:p>
          <a:p>
            <a:r>
              <a:rPr lang="en-US" b="1" dirty="0"/>
              <a:t>Function Signature: </a:t>
            </a:r>
            <a:r>
              <a:rPr lang="en-US" dirty="0"/>
              <a:t>Textual data on the names of import and export functions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1804EE-32D9-4E5B-A7B0-4DFD0FADE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Google Shape;488;p37">
            <a:extLst>
              <a:ext uri="{FF2B5EF4-FFF2-40B4-BE49-F238E27FC236}">
                <a16:creationId xmlns:a16="http://schemas.microsoft.com/office/drawing/2014/main" id="{85CFC2D5-8C5A-46A1-A9C5-7C5F9F25113E}"/>
              </a:ext>
            </a:extLst>
          </p:cNvPr>
          <p:cNvSpPr txBox="1"/>
          <p:nvPr/>
        </p:nvSpPr>
        <p:spPr>
          <a:xfrm>
            <a:off x="1101105" y="5636074"/>
            <a:ext cx="11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tx1">
                    <a:lumMod val="50000"/>
                  </a:schemeClr>
                </a:solidFill>
              </a:rPr>
              <a:t>File-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tx1">
                    <a:lumMod val="50000"/>
                  </a:schemeClr>
                </a:solidFill>
              </a:rPr>
              <a:t>Related</a:t>
            </a:r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Google Shape;489;p37">
            <a:extLst>
              <a:ext uri="{FF2B5EF4-FFF2-40B4-BE49-F238E27FC236}">
                <a16:creationId xmlns:a16="http://schemas.microsoft.com/office/drawing/2014/main" id="{3D397A4A-D6B0-40E1-881E-899C2CC55706}"/>
              </a:ext>
            </a:extLst>
          </p:cNvPr>
          <p:cNvSpPr txBox="1"/>
          <p:nvPr/>
        </p:nvSpPr>
        <p:spPr>
          <a:xfrm>
            <a:off x="2390972" y="5636074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tx1">
                    <a:lumMod val="50000"/>
                  </a:schemeClr>
                </a:solidFill>
              </a:rPr>
              <a:t>Program Complexity</a:t>
            </a:r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Google Shape;490;p37">
            <a:extLst>
              <a:ext uri="{FF2B5EF4-FFF2-40B4-BE49-F238E27FC236}">
                <a16:creationId xmlns:a16="http://schemas.microsoft.com/office/drawing/2014/main" id="{B6A3E546-D4F8-48BF-8229-200D30056E00}"/>
              </a:ext>
            </a:extLst>
          </p:cNvPr>
          <p:cNvSpPr txBox="1"/>
          <p:nvPr/>
        </p:nvSpPr>
        <p:spPr>
          <a:xfrm>
            <a:off x="4331297" y="5636074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tx1">
                    <a:lumMod val="50000"/>
                  </a:schemeClr>
                </a:solidFill>
              </a:rPr>
              <a:t>WebAssembly Specific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Google Shape;491;p37">
            <a:extLst>
              <a:ext uri="{FF2B5EF4-FFF2-40B4-BE49-F238E27FC236}">
                <a16:creationId xmlns:a16="http://schemas.microsoft.com/office/drawing/2014/main" id="{205A7397-68CD-4DB7-BDE7-227C9015104D}"/>
              </a:ext>
            </a:extLst>
          </p:cNvPr>
          <p:cNvSpPr txBox="1"/>
          <p:nvPr/>
        </p:nvSpPr>
        <p:spPr>
          <a:xfrm>
            <a:off x="6011297" y="5636074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tx1">
                    <a:lumMod val="50000"/>
                  </a:schemeClr>
                </a:solidFill>
              </a:rPr>
              <a:t>Function Signature</a:t>
            </a:r>
            <a:endParaRPr sz="160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Google Shape;492;p37">
            <a:extLst>
              <a:ext uri="{FF2B5EF4-FFF2-40B4-BE49-F238E27FC236}">
                <a16:creationId xmlns:a16="http://schemas.microsoft.com/office/drawing/2014/main" id="{CD5A7F6B-DF59-4C39-81DE-9C63A12C05B9}"/>
              </a:ext>
            </a:extLst>
          </p:cNvPr>
          <p:cNvSpPr/>
          <p:nvPr/>
        </p:nvSpPr>
        <p:spPr>
          <a:xfrm>
            <a:off x="825859" y="5636074"/>
            <a:ext cx="370200" cy="68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Google Shape;493;p37">
            <a:extLst>
              <a:ext uri="{FF2B5EF4-FFF2-40B4-BE49-F238E27FC236}">
                <a16:creationId xmlns:a16="http://schemas.microsoft.com/office/drawing/2014/main" id="{511E42E4-6C4A-4041-8303-29FAAC00BF17}"/>
              </a:ext>
            </a:extLst>
          </p:cNvPr>
          <p:cNvSpPr/>
          <p:nvPr/>
        </p:nvSpPr>
        <p:spPr>
          <a:xfrm>
            <a:off x="6813034" y="5636074"/>
            <a:ext cx="370200" cy="683700"/>
          </a:xfrm>
          <a:prstGeom prst="righ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Google Shape;494;p37">
            <a:extLst>
              <a:ext uri="{FF2B5EF4-FFF2-40B4-BE49-F238E27FC236}">
                <a16:creationId xmlns:a16="http://schemas.microsoft.com/office/drawing/2014/main" id="{E89659FF-297C-4549-91B0-F9A99B7CD032}"/>
              </a:ext>
            </a:extLst>
          </p:cNvPr>
          <p:cNvSpPr txBox="1"/>
          <p:nvPr/>
        </p:nvSpPr>
        <p:spPr>
          <a:xfrm>
            <a:off x="2057984" y="5786974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tx1">
                    <a:lumMod val="50000"/>
                  </a:schemeClr>
                </a:solidFill>
              </a:rPr>
              <a:t>,</a:t>
            </a:r>
            <a:endParaRPr sz="25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Google Shape;495;p37">
            <a:extLst>
              <a:ext uri="{FF2B5EF4-FFF2-40B4-BE49-F238E27FC236}">
                <a16:creationId xmlns:a16="http://schemas.microsoft.com/office/drawing/2014/main" id="{8D5DA8E3-6AA8-49EA-B8EB-84E7A3CCA5E0}"/>
              </a:ext>
            </a:extLst>
          </p:cNvPr>
          <p:cNvSpPr txBox="1"/>
          <p:nvPr/>
        </p:nvSpPr>
        <p:spPr>
          <a:xfrm>
            <a:off x="3686334" y="5750824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tx1">
                    <a:lumMod val="50000"/>
                  </a:schemeClr>
                </a:solidFill>
              </a:rPr>
              <a:t>,</a:t>
            </a:r>
            <a:endParaRPr sz="25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Google Shape;496;p37">
            <a:extLst>
              <a:ext uri="{FF2B5EF4-FFF2-40B4-BE49-F238E27FC236}">
                <a16:creationId xmlns:a16="http://schemas.microsoft.com/office/drawing/2014/main" id="{55F73C90-CBEE-4D45-B721-099DB9880A8A}"/>
              </a:ext>
            </a:extLst>
          </p:cNvPr>
          <p:cNvSpPr txBox="1"/>
          <p:nvPr/>
        </p:nvSpPr>
        <p:spPr>
          <a:xfrm>
            <a:off x="5748109" y="5750824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tx1">
                    <a:lumMod val="50000"/>
                  </a:schemeClr>
                </a:solidFill>
              </a:rPr>
              <a:t>,</a:t>
            </a:r>
            <a:endParaRPr sz="250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ABA1-6EC9-4123-9EEE-0130AA08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sz="1800" b="1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Binary File Size: 41 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Text File Size:  179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Expansion Factor: 4.37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B49D2-F19E-4279-A8CE-F669312B3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Google Shape;502;p38">
            <a:extLst>
              <a:ext uri="{FF2B5EF4-FFF2-40B4-BE49-F238E27FC236}">
                <a16:creationId xmlns:a16="http://schemas.microsoft.com/office/drawing/2014/main" id="{2A3E0ADF-BD84-4B79-AC57-C2B2E053044C}"/>
              </a:ext>
            </a:extLst>
          </p:cNvPr>
          <p:cNvSpPr txBox="1"/>
          <p:nvPr/>
        </p:nvSpPr>
        <p:spPr>
          <a:xfrm>
            <a:off x="1054883" y="1404747"/>
            <a:ext cx="11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File-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Related</a:t>
            </a:r>
            <a:endParaRPr dirty="0"/>
          </a:p>
        </p:txBody>
      </p:sp>
      <p:sp>
        <p:nvSpPr>
          <p:cNvPr id="8" name="Google Shape;503;p38">
            <a:extLst>
              <a:ext uri="{FF2B5EF4-FFF2-40B4-BE49-F238E27FC236}">
                <a16:creationId xmlns:a16="http://schemas.microsoft.com/office/drawing/2014/main" id="{FA654D8F-A327-482D-80AB-E80203A2EF7A}"/>
              </a:ext>
            </a:extLst>
          </p:cNvPr>
          <p:cNvSpPr txBox="1"/>
          <p:nvPr/>
        </p:nvSpPr>
        <p:spPr>
          <a:xfrm>
            <a:off x="2344750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Program Complexity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0" name="Google Shape;504;p38">
            <a:extLst>
              <a:ext uri="{FF2B5EF4-FFF2-40B4-BE49-F238E27FC236}">
                <a16:creationId xmlns:a16="http://schemas.microsoft.com/office/drawing/2014/main" id="{25E513D3-AB00-402D-89F9-9F9834A19339}"/>
              </a:ext>
            </a:extLst>
          </p:cNvPr>
          <p:cNvSpPr txBox="1"/>
          <p:nvPr/>
        </p:nvSpPr>
        <p:spPr>
          <a:xfrm>
            <a:off x="428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WebAssembly Specific</a:t>
            </a: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999999"/>
              </a:solidFill>
            </a:endParaRPr>
          </a:p>
        </p:txBody>
      </p:sp>
      <p:sp>
        <p:nvSpPr>
          <p:cNvPr id="12" name="Google Shape;505;p38">
            <a:extLst>
              <a:ext uri="{FF2B5EF4-FFF2-40B4-BE49-F238E27FC236}">
                <a16:creationId xmlns:a16="http://schemas.microsoft.com/office/drawing/2014/main" id="{923D0C9F-E6B2-480A-B426-7F836184E197}"/>
              </a:ext>
            </a:extLst>
          </p:cNvPr>
          <p:cNvSpPr txBox="1"/>
          <p:nvPr/>
        </p:nvSpPr>
        <p:spPr>
          <a:xfrm>
            <a:off x="596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Function Signature</a:t>
            </a: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999999"/>
              </a:solidFill>
            </a:endParaRPr>
          </a:p>
        </p:txBody>
      </p:sp>
      <p:sp>
        <p:nvSpPr>
          <p:cNvPr id="14" name="Google Shape;506;p38">
            <a:extLst>
              <a:ext uri="{FF2B5EF4-FFF2-40B4-BE49-F238E27FC236}">
                <a16:creationId xmlns:a16="http://schemas.microsoft.com/office/drawing/2014/main" id="{D765E1CA-3404-4572-9589-8CA8D37B136F}"/>
              </a:ext>
            </a:extLst>
          </p:cNvPr>
          <p:cNvSpPr/>
          <p:nvPr/>
        </p:nvSpPr>
        <p:spPr>
          <a:xfrm>
            <a:off x="779637" y="1404747"/>
            <a:ext cx="370200" cy="68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7;p38">
            <a:extLst>
              <a:ext uri="{FF2B5EF4-FFF2-40B4-BE49-F238E27FC236}">
                <a16:creationId xmlns:a16="http://schemas.microsoft.com/office/drawing/2014/main" id="{C5DF5D6E-735C-49DA-880A-47841BC0FCE7}"/>
              </a:ext>
            </a:extLst>
          </p:cNvPr>
          <p:cNvSpPr/>
          <p:nvPr/>
        </p:nvSpPr>
        <p:spPr>
          <a:xfrm>
            <a:off x="6766812" y="1404747"/>
            <a:ext cx="370200" cy="683700"/>
          </a:xfrm>
          <a:prstGeom prst="righ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08;p38">
            <a:extLst>
              <a:ext uri="{FF2B5EF4-FFF2-40B4-BE49-F238E27FC236}">
                <a16:creationId xmlns:a16="http://schemas.microsoft.com/office/drawing/2014/main" id="{B78D42D8-B86B-4D0F-ADF7-FF9960139CBF}"/>
              </a:ext>
            </a:extLst>
          </p:cNvPr>
          <p:cNvSpPr txBox="1"/>
          <p:nvPr/>
        </p:nvSpPr>
        <p:spPr>
          <a:xfrm>
            <a:off x="2011762" y="155564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0" name="Google Shape;509;p38">
            <a:extLst>
              <a:ext uri="{FF2B5EF4-FFF2-40B4-BE49-F238E27FC236}">
                <a16:creationId xmlns:a16="http://schemas.microsoft.com/office/drawing/2014/main" id="{0446552A-3B89-47ED-8E60-F0EC1A320513}"/>
              </a:ext>
            </a:extLst>
          </p:cNvPr>
          <p:cNvSpPr txBox="1"/>
          <p:nvPr/>
        </p:nvSpPr>
        <p:spPr>
          <a:xfrm>
            <a:off x="3640112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2" name="Google Shape;510;p38">
            <a:extLst>
              <a:ext uri="{FF2B5EF4-FFF2-40B4-BE49-F238E27FC236}">
                <a16:creationId xmlns:a16="http://schemas.microsoft.com/office/drawing/2014/main" id="{89F91595-6026-484E-BEC2-CB34B002CC39}"/>
              </a:ext>
            </a:extLst>
          </p:cNvPr>
          <p:cNvSpPr txBox="1"/>
          <p:nvPr/>
        </p:nvSpPr>
        <p:spPr>
          <a:xfrm>
            <a:off x="5701887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4" name="Google Shape;512;p38">
            <a:extLst>
              <a:ext uri="{FF2B5EF4-FFF2-40B4-BE49-F238E27FC236}">
                <a16:creationId xmlns:a16="http://schemas.microsoft.com/office/drawing/2014/main" id="{A15BC32B-8F33-4271-B404-D794598EC650}"/>
              </a:ext>
            </a:extLst>
          </p:cNvPr>
          <p:cNvSpPr txBox="1"/>
          <p:nvPr/>
        </p:nvSpPr>
        <p:spPr>
          <a:xfrm>
            <a:off x="4598312" y="3930622"/>
            <a:ext cx="2917800" cy="173910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0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0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0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0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0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0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0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0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0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0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513;p38">
            <a:extLst>
              <a:ext uri="{FF2B5EF4-FFF2-40B4-BE49-F238E27FC236}">
                <a16:creationId xmlns:a16="http://schemas.microsoft.com/office/drawing/2014/main" id="{05B69EB3-BF51-4B0C-9DB3-CB7F5E0C123E}"/>
              </a:ext>
            </a:extLst>
          </p:cNvPr>
          <p:cNvSpPr txBox="1"/>
          <p:nvPr/>
        </p:nvSpPr>
        <p:spPr>
          <a:xfrm>
            <a:off x="4814312" y="2623610"/>
            <a:ext cx="2485800" cy="85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0061 736d 0100 0000 0107 0160 027f 7f01 7f03 0201 0007 0701 0358 4f52 0000 0a09 0107 0020 0020 0173 0b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14;p38">
            <a:extLst>
              <a:ext uri="{FF2B5EF4-FFF2-40B4-BE49-F238E27FC236}">
                <a16:creationId xmlns:a16="http://schemas.microsoft.com/office/drawing/2014/main" id="{FA93C9BA-A77F-4FA6-B4E5-03AAD7EA8E2D}"/>
              </a:ext>
            </a:extLst>
          </p:cNvPr>
          <p:cNvSpPr txBox="1"/>
          <p:nvPr/>
        </p:nvSpPr>
        <p:spPr>
          <a:xfrm>
            <a:off x="5701887" y="2208085"/>
            <a:ext cx="1377818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41 bytes</a:t>
            </a:r>
            <a:endParaRPr dirty="0"/>
          </a:p>
        </p:txBody>
      </p:sp>
      <p:sp>
        <p:nvSpPr>
          <p:cNvPr id="30" name="Google Shape;515;p38">
            <a:extLst>
              <a:ext uri="{FF2B5EF4-FFF2-40B4-BE49-F238E27FC236}">
                <a16:creationId xmlns:a16="http://schemas.microsoft.com/office/drawing/2014/main" id="{C1218DE8-AA77-4735-9A9C-36816881DAD1}"/>
              </a:ext>
            </a:extLst>
          </p:cNvPr>
          <p:cNvSpPr txBox="1"/>
          <p:nvPr/>
        </p:nvSpPr>
        <p:spPr>
          <a:xfrm>
            <a:off x="5646986" y="3579422"/>
            <a:ext cx="1246287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179 bytes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46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B49D2-F19E-4279-A8CE-F669312B3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ABA1-6EC9-4123-9EEE-0130AA08B2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37" y="2513013"/>
            <a:ext cx="6951663" cy="3640137"/>
          </a:xfrm>
        </p:spPr>
        <p:txBody>
          <a:bodyPr/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Total Lines of Code: 7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>
                <a:solidFill>
                  <a:schemeClr val="dk1"/>
                </a:solidFill>
              </a:rPr>
              <a:t>Number of Functions: 1</a:t>
            </a:r>
            <a:endParaRPr lang="en-US" sz="1800" b="1" dirty="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Minimum Lines of Code in Functions: 3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>
                <a:solidFill>
                  <a:schemeClr val="dk1"/>
                </a:solidFill>
              </a:rPr>
              <a:t>Maximum Lines of Code in Functions: 3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>
                <a:solidFill>
                  <a:schemeClr val="dk1"/>
                </a:solidFill>
              </a:rPr>
              <a:t>Average Lines of Code in Functions: 3</a:t>
            </a:r>
          </a:p>
          <a:p>
            <a:endParaRPr lang="en-US" dirty="0"/>
          </a:p>
        </p:txBody>
      </p:sp>
      <p:sp>
        <p:nvSpPr>
          <p:cNvPr id="6" name="Google Shape;502;p38">
            <a:extLst>
              <a:ext uri="{FF2B5EF4-FFF2-40B4-BE49-F238E27FC236}">
                <a16:creationId xmlns:a16="http://schemas.microsoft.com/office/drawing/2014/main" id="{2A3E0ADF-BD84-4B79-AC57-C2B2E053044C}"/>
              </a:ext>
            </a:extLst>
          </p:cNvPr>
          <p:cNvSpPr txBox="1"/>
          <p:nvPr/>
        </p:nvSpPr>
        <p:spPr>
          <a:xfrm>
            <a:off x="1054883" y="1404747"/>
            <a:ext cx="11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File-</a:t>
            </a:r>
            <a:endParaRPr sz="1600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Related</a:t>
            </a:r>
            <a:endParaRPr dirty="0">
              <a:solidFill>
                <a:srgbClr val="999999"/>
              </a:solidFill>
            </a:endParaRPr>
          </a:p>
        </p:txBody>
      </p:sp>
      <p:sp>
        <p:nvSpPr>
          <p:cNvPr id="8" name="Google Shape;503;p38">
            <a:extLst>
              <a:ext uri="{FF2B5EF4-FFF2-40B4-BE49-F238E27FC236}">
                <a16:creationId xmlns:a16="http://schemas.microsoft.com/office/drawing/2014/main" id="{FA654D8F-A327-482D-80AB-E80203A2EF7A}"/>
              </a:ext>
            </a:extLst>
          </p:cNvPr>
          <p:cNvSpPr txBox="1"/>
          <p:nvPr/>
        </p:nvSpPr>
        <p:spPr>
          <a:xfrm>
            <a:off x="2344750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Program Complexity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Google Shape;504;p38">
            <a:extLst>
              <a:ext uri="{FF2B5EF4-FFF2-40B4-BE49-F238E27FC236}">
                <a16:creationId xmlns:a16="http://schemas.microsoft.com/office/drawing/2014/main" id="{25E513D3-AB00-402D-89F9-9F9834A19339}"/>
              </a:ext>
            </a:extLst>
          </p:cNvPr>
          <p:cNvSpPr txBox="1"/>
          <p:nvPr/>
        </p:nvSpPr>
        <p:spPr>
          <a:xfrm>
            <a:off x="428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WebAssembly Specific</a:t>
            </a: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999999"/>
              </a:solidFill>
            </a:endParaRPr>
          </a:p>
        </p:txBody>
      </p:sp>
      <p:sp>
        <p:nvSpPr>
          <p:cNvPr id="12" name="Google Shape;505;p38">
            <a:extLst>
              <a:ext uri="{FF2B5EF4-FFF2-40B4-BE49-F238E27FC236}">
                <a16:creationId xmlns:a16="http://schemas.microsoft.com/office/drawing/2014/main" id="{923D0C9F-E6B2-480A-B426-7F836184E197}"/>
              </a:ext>
            </a:extLst>
          </p:cNvPr>
          <p:cNvSpPr txBox="1"/>
          <p:nvPr/>
        </p:nvSpPr>
        <p:spPr>
          <a:xfrm>
            <a:off x="596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Function Signature</a:t>
            </a: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999999"/>
              </a:solidFill>
            </a:endParaRPr>
          </a:p>
        </p:txBody>
      </p:sp>
      <p:sp>
        <p:nvSpPr>
          <p:cNvPr id="14" name="Google Shape;506;p38">
            <a:extLst>
              <a:ext uri="{FF2B5EF4-FFF2-40B4-BE49-F238E27FC236}">
                <a16:creationId xmlns:a16="http://schemas.microsoft.com/office/drawing/2014/main" id="{D765E1CA-3404-4572-9589-8CA8D37B136F}"/>
              </a:ext>
            </a:extLst>
          </p:cNvPr>
          <p:cNvSpPr/>
          <p:nvPr/>
        </p:nvSpPr>
        <p:spPr>
          <a:xfrm>
            <a:off x="779637" y="1404747"/>
            <a:ext cx="370200" cy="68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7;p38">
            <a:extLst>
              <a:ext uri="{FF2B5EF4-FFF2-40B4-BE49-F238E27FC236}">
                <a16:creationId xmlns:a16="http://schemas.microsoft.com/office/drawing/2014/main" id="{C5DF5D6E-735C-49DA-880A-47841BC0FCE7}"/>
              </a:ext>
            </a:extLst>
          </p:cNvPr>
          <p:cNvSpPr/>
          <p:nvPr/>
        </p:nvSpPr>
        <p:spPr>
          <a:xfrm>
            <a:off x="6766812" y="1404747"/>
            <a:ext cx="370200" cy="683700"/>
          </a:xfrm>
          <a:prstGeom prst="righ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08;p38">
            <a:extLst>
              <a:ext uri="{FF2B5EF4-FFF2-40B4-BE49-F238E27FC236}">
                <a16:creationId xmlns:a16="http://schemas.microsoft.com/office/drawing/2014/main" id="{B78D42D8-B86B-4D0F-ADF7-FF9960139CBF}"/>
              </a:ext>
            </a:extLst>
          </p:cNvPr>
          <p:cNvSpPr txBox="1"/>
          <p:nvPr/>
        </p:nvSpPr>
        <p:spPr>
          <a:xfrm>
            <a:off x="2011762" y="155564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0" name="Google Shape;509;p38">
            <a:extLst>
              <a:ext uri="{FF2B5EF4-FFF2-40B4-BE49-F238E27FC236}">
                <a16:creationId xmlns:a16="http://schemas.microsoft.com/office/drawing/2014/main" id="{0446552A-3B89-47ED-8E60-F0EC1A320513}"/>
              </a:ext>
            </a:extLst>
          </p:cNvPr>
          <p:cNvSpPr txBox="1"/>
          <p:nvPr/>
        </p:nvSpPr>
        <p:spPr>
          <a:xfrm>
            <a:off x="3640112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2" name="Google Shape;510;p38">
            <a:extLst>
              <a:ext uri="{FF2B5EF4-FFF2-40B4-BE49-F238E27FC236}">
                <a16:creationId xmlns:a16="http://schemas.microsoft.com/office/drawing/2014/main" id="{89F91595-6026-484E-BEC2-CB34B002CC39}"/>
              </a:ext>
            </a:extLst>
          </p:cNvPr>
          <p:cNvSpPr txBox="1"/>
          <p:nvPr/>
        </p:nvSpPr>
        <p:spPr>
          <a:xfrm>
            <a:off x="5701887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" name="Google Shape;530;p39">
            <a:extLst>
              <a:ext uri="{FF2B5EF4-FFF2-40B4-BE49-F238E27FC236}">
                <a16:creationId xmlns:a16="http://schemas.microsoft.com/office/drawing/2014/main" id="{6A134A24-4AEB-4825-8280-1EC2793FF70A}"/>
              </a:ext>
            </a:extLst>
          </p:cNvPr>
          <p:cNvSpPr txBox="1"/>
          <p:nvPr/>
        </p:nvSpPr>
        <p:spPr>
          <a:xfrm>
            <a:off x="6781232" y="2871400"/>
            <a:ext cx="2917800" cy="1739100"/>
          </a:xfrm>
          <a:prstGeom prst="rect">
            <a:avLst/>
          </a:prstGeom>
          <a:solidFill>
            <a:srgbClr val="292D3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00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0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0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0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31;p39">
            <a:extLst>
              <a:ext uri="{FF2B5EF4-FFF2-40B4-BE49-F238E27FC236}">
                <a16:creationId xmlns:a16="http://schemas.microsoft.com/office/drawing/2014/main" id="{D60E62E2-35E3-430A-9F6C-04FCDC71EFFC}"/>
              </a:ext>
            </a:extLst>
          </p:cNvPr>
          <p:cNvSpPr txBox="1"/>
          <p:nvPr/>
        </p:nvSpPr>
        <p:spPr>
          <a:xfrm>
            <a:off x="6492632" y="2871400"/>
            <a:ext cx="288600" cy="1739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532;p39">
            <a:extLst>
              <a:ext uri="{FF2B5EF4-FFF2-40B4-BE49-F238E27FC236}">
                <a16:creationId xmlns:a16="http://schemas.microsoft.com/office/drawing/2014/main" id="{FAA7B7F2-4660-4748-B0BA-D8DCA619ED3F}"/>
              </a:ext>
            </a:extLst>
          </p:cNvPr>
          <p:cNvSpPr txBox="1"/>
          <p:nvPr/>
        </p:nvSpPr>
        <p:spPr>
          <a:xfrm>
            <a:off x="6484457" y="2871400"/>
            <a:ext cx="4843450" cy="2073462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4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4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4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4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4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533;p39">
            <a:extLst>
              <a:ext uri="{FF2B5EF4-FFF2-40B4-BE49-F238E27FC236}">
                <a16:creationId xmlns:a16="http://schemas.microsoft.com/office/drawing/2014/main" id="{B86B58BA-F49D-4549-AD99-1579F246308B}"/>
              </a:ext>
            </a:extLst>
          </p:cNvPr>
          <p:cNvSpPr txBox="1"/>
          <p:nvPr/>
        </p:nvSpPr>
        <p:spPr>
          <a:xfrm>
            <a:off x="6096000" y="2871399"/>
            <a:ext cx="388457" cy="2073463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2813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B49D2-F19E-4279-A8CE-F669312B3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ABA1-6EC9-4123-9EEE-0130AA08B2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37" y="2513013"/>
            <a:ext cx="6951663" cy="3640137"/>
          </a:xfrm>
        </p:spPr>
        <p:txBody>
          <a:bodyPr/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Is an Asm.js Module: 0 (false)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Number of Types: 1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Number of Data Sections: 0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Number of Import Functions: 0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Number of Export Functions: 1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sz="1800" b="1" dirty="0"/>
          </a:p>
        </p:txBody>
      </p:sp>
      <p:sp>
        <p:nvSpPr>
          <p:cNvPr id="6" name="Google Shape;502;p38">
            <a:extLst>
              <a:ext uri="{FF2B5EF4-FFF2-40B4-BE49-F238E27FC236}">
                <a16:creationId xmlns:a16="http://schemas.microsoft.com/office/drawing/2014/main" id="{2A3E0ADF-BD84-4B79-AC57-C2B2E053044C}"/>
              </a:ext>
            </a:extLst>
          </p:cNvPr>
          <p:cNvSpPr txBox="1"/>
          <p:nvPr/>
        </p:nvSpPr>
        <p:spPr>
          <a:xfrm>
            <a:off x="1054883" y="1404747"/>
            <a:ext cx="11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File-</a:t>
            </a:r>
            <a:endParaRPr sz="1600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Related</a:t>
            </a:r>
            <a:endParaRPr dirty="0">
              <a:solidFill>
                <a:srgbClr val="999999"/>
              </a:solidFill>
            </a:endParaRPr>
          </a:p>
        </p:txBody>
      </p:sp>
      <p:sp>
        <p:nvSpPr>
          <p:cNvPr id="8" name="Google Shape;503;p38">
            <a:extLst>
              <a:ext uri="{FF2B5EF4-FFF2-40B4-BE49-F238E27FC236}">
                <a16:creationId xmlns:a16="http://schemas.microsoft.com/office/drawing/2014/main" id="{FA654D8F-A327-482D-80AB-E80203A2EF7A}"/>
              </a:ext>
            </a:extLst>
          </p:cNvPr>
          <p:cNvSpPr txBox="1"/>
          <p:nvPr/>
        </p:nvSpPr>
        <p:spPr>
          <a:xfrm>
            <a:off x="2344750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Program Complexity</a:t>
            </a:r>
            <a:endParaRPr dirty="0">
              <a:solidFill>
                <a:srgbClr val="999999"/>
              </a:solidFill>
            </a:endParaRPr>
          </a:p>
        </p:txBody>
      </p:sp>
      <p:sp>
        <p:nvSpPr>
          <p:cNvPr id="10" name="Google Shape;504;p38">
            <a:extLst>
              <a:ext uri="{FF2B5EF4-FFF2-40B4-BE49-F238E27FC236}">
                <a16:creationId xmlns:a16="http://schemas.microsoft.com/office/drawing/2014/main" id="{25E513D3-AB00-402D-89F9-9F9834A19339}"/>
              </a:ext>
            </a:extLst>
          </p:cNvPr>
          <p:cNvSpPr txBox="1"/>
          <p:nvPr/>
        </p:nvSpPr>
        <p:spPr>
          <a:xfrm>
            <a:off x="428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WebAssembly Specific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999999"/>
              </a:solidFill>
            </a:endParaRPr>
          </a:p>
        </p:txBody>
      </p:sp>
      <p:sp>
        <p:nvSpPr>
          <p:cNvPr id="12" name="Google Shape;505;p38">
            <a:extLst>
              <a:ext uri="{FF2B5EF4-FFF2-40B4-BE49-F238E27FC236}">
                <a16:creationId xmlns:a16="http://schemas.microsoft.com/office/drawing/2014/main" id="{923D0C9F-E6B2-480A-B426-7F836184E197}"/>
              </a:ext>
            </a:extLst>
          </p:cNvPr>
          <p:cNvSpPr txBox="1"/>
          <p:nvPr/>
        </p:nvSpPr>
        <p:spPr>
          <a:xfrm>
            <a:off x="596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Function Signature</a:t>
            </a: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999999"/>
              </a:solidFill>
            </a:endParaRPr>
          </a:p>
        </p:txBody>
      </p:sp>
      <p:sp>
        <p:nvSpPr>
          <p:cNvPr id="14" name="Google Shape;506;p38">
            <a:extLst>
              <a:ext uri="{FF2B5EF4-FFF2-40B4-BE49-F238E27FC236}">
                <a16:creationId xmlns:a16="http://schemas.microsoft.com/office/drawing/2014/main" id="{D765E1CA-3404-4572-9589-8CA8D37B136F}"/>
              </a:ext>
            </a:extLst>
          </p:cNvPr>
          <p:cNvSpPr/>
          <p:nvPr/>
        </p:nvSpPr>
        <p:spPr>
          <a:xfrm>
            <a:off x="779637" y="1404747"/>
            <a:ext cx="370200" cy="68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7;p38">
            <a:extLst>
              <a:ext uri="{FF2B5EF4-FFF2-40B4-BE49-F238E27FC236}">
                <a16:creationId xmlns:a16="http://schemas.microsoft.com/office/drawing/2014/main" id="{C5DF5D6E-735C-49DA-880A-47841BC0FCE7}"/>
              </a:ext>
            </a:extLst>
          </p:cNvPr>
          <p:cNvSpPr/>
          <p:nvPr/>
        </p:nvSpPr>
        <p:spPr>
          <a:xfrm>
            <a:off x="6766812" y="1404747"/>
            <a:ext cx="370200" cy="683700"/>
          </a:xfrm>
          <a:prstGeom prst="righ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08;p38">
            <a:extLst>
              <a:ext uri="{FF2B5EF4-FFF2-40B4-BE49-F238E27FC236}">
                <a16:creationId xmlns:a16="http://schemas.microsoft.com/office/drawing/2014/main" id="{B78D42D8-B86B-4D0F-ADF7-FF9960139CBF}"/>
              </a:ext>
            </a:extLst>
          </p:cNvPr>
          <p:cNvSpPr txBox="1"/>
          <p:nvPr/>
        </p:nvSpPr>
        <p:spPr>
          <a:xfrm>
            <a:off x="2011762" y="155564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0" name="Google Shape;509;p38">
            <a:extLst>
              <a:ext uri="{FF2B5EF4-FFF2-40B4-BE49-F238E27FC236}">
                <a16:creationId xmlns:a16="http://schemas.microsoft.com/office/drawing/2014/main" id="{0446552A-3B89-47ED-8E60-F0EC1A320513}"/>
              </a:ext>
            </a:extLst>
          </p:cNvPr>
          <p:cNvSpPr txBox="1"/>
          <p:nvPr/>
        </p:nvSpPr>
        <p:spPr>
          <a:xfrm>
            <a:off x="3640112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2" name="Google Shape;510;p38">
            <a:extLst>
              <a:ext uri="{FF2B5EF4-FFF2-40B4-BE49-F238E27FC236}">
                <a16:creationId xmlns:a16="http://schemas.microsoft.com/office/drawing/2014/main" id="{89F91595-6026-484E-BEC2-CB34B002CC39}"/>
              </a:ext>
            </a:extLst>
          </p:cNvPr>
          <p:cNvSpPr txBox="1"/>
          <p:nvPr/>
        </p:nvSpPr>
        <p:spPr>
          <a:xfrm>
            <a:off x="5701887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" name="Google Shape;530;p39">
            <a:extLst>
              <a:ext uri="{FF2B5EF4-FFF2-40B4-BE49-F238E27FC236}">
                <a16:creationId xmlns:a16="http://schemas.microsoft.com/office/drawing/2014/main" id="{6A134A24-4AEB-4825-8280-1EC2793FF70A}"/>
              </a:ext>
            </a:extLst>
          </p:cNvPr>
          <p:cNvSpPr txBox="1"/>
          <p:nvPr/>
        </p:nvSpPr>
        <p:spPr>
          <a:xfrm>
            <a:off x="6781232" y="2871400"/>
            <a:ext cx="2917800" cy="1739100"/>
          </a:xfrm>
          <a:prstGeom prst="rect">
            <a:avLst/>
          </a:prstGeom>
          <a:solidFill>
            <a:srgbClr val="292D3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00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0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0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0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31;p39">
            <a:extLst>
              <a:ext uri="{FF2B5EF4-FFF2-40B4-BE49-F238E27FC236}">
                <a16:creationId xmlns:a16="http://schemas.microsoft.com/office/drawing/2014/main" id="{D60E62E2-35E3-430A-9F6C-04FCDC71EFFC}"/>
              </a:ext>
            </a:extLst>
          </p:cNvPr>
          <p:cNvSpPr txBox="1"/>
          <p:nvPr/>
        </p:nvSpPr>
        <p:spPr>
          <a:xfrm>
            <a:off x="6492632" y="2871400"/>
            <a:ext cx="288600" cy="1739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532;p39">
            <a:extLst>
              <a:ext uri="{FF2B5EF4-FFF2-40B4-BE49-F238E27FC236}">
                <a16:creationId xmlns:a16="http://schemas.microsoft.com/office/drawing/2014/main" id="{FAA7B7F2-4660-4748-B0BA-D8DCA619ED3F}"/>
              </a:ext>
            </a:extLst>
          </p:cNvPr>
          <p:cNvSpPr txBox="1"/>
          <p:nvPr/>
        </p:nvSpPr>
        <p:spPr>
          <a:xfrm>
            <a:off x="6484457" y="2871400"/>
            <a:ext cx="4843450" cy="2073462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4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4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4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4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4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533;p39">
            <a:extLst>
              <a:ext uri="{FF2B5EF4-FFF2-40B4-BE49-F238E27FC236}">
                <a16:creationId xmlns:a16="http://schemas.microsoft.com/office/drawing/2014/main" id="{B86B58BA-F49D-4549-AD99-1579F246308B}"/>
              </a:ext>
            </a:extLst>
          </p:cNvPr>
          <p:cNvSpPr txBox="1"/>
          <p:nvPr/>
        </p:nvSpPr>
        <p:spPr>
          <a:xfrm>
            <a:off x="6096000" y="2871399"/>
            <a:ext cx="388457" cy="2073463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400" b="1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31608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B49D2-F19E-4279-A8CE-F669312B3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ABA1-6EC9-4123-9EEE-0130AA08B2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37" y="2513013"/>
            <a:ext cx="5088503" cy="3640137"/>
          </a:xfrm>
        </p:spPr>
        <p:txBody>
          <a:bodyPr/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Names Of Import Functions: “” (empty)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Names Of Export Functions: “XOR”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b="1" dirty="0"/>
              <a:t>Doc2Vec encodes as numeric vectors of size 10</a:t>
            </a:r>
          </a:p>
          <a:p>
            <a:pPr marL="1270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800" b="1" dirty="0"/>
          </a:p>
        </p:txBody>
      </p:sp>
      <p:sp>
        <p:nvSpPr>
          <p:cNvPr id="6" name="Google Shape;502;p38">
            <a:extLst>
              <a:ext uri="{FF2B5EF4-FFF2-40B4-BE49-F238E27FC236}">
                <a16:creationId xmlns:a16="http://schemas.microsoft.com/office/drawing/2014/main" id="{2A3E0ADF-BD84-4B79-AC57-C2B2E053044C}"/>
              </a:ext>
            </a:extLst>
          </p:cNvPr>
          <p:cNvSpPr txBox="1"/>
          <p:nvPr/>
        </p:nvSpPr>
        <p:spPr>
          <a:xfrm>
            <a:off x="1054883" y="1404747"/>
            <a:ext cx="114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File-</a:t>
            </a:r>
            <a:endParaRPr sz="1600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Related</a:t>
            </a:r>
            <a:endParaRPr dirty="0">
              <a:solidFill>
                <a:srgbClr val="999999"/>
              </a:solidFill>
            </a:endParaRPr>
          </a:p>
        </p:txBody>
      </p:sp>
      <p:sp>
        <p:nvSpPr>
          <p:cNvPr id="8" name="Google Shape;503;p38">
            <a:extLst>
              <a:ext uri="{FF2B5EF4-FFF2-40B4-BE49-F238E27FC236}">
                <a16:creationId xmlns:a16="http://schemas.microsoft.com/office/drawing/2014/main" id="{FA654D8F-A327-482D-80AB-E80203A2EF7A}"/>
              </a:ext>
            </a:extLst>
          </p:cNvPr>
          <p:cNvSpPr txBox="1"/>
          <p:nvPr/>
        </p:nvSpPr>
        <p:spPr>
          <a:xfrm>
            <a:off x="2344750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Program Complexity</a:t>
            </a:r>
            <a:endParaRPr dirty="0">
              <a:solidFill>
                <a:srgbClr val="999999"/>
              </a:solidFill>
            </a:endParaRPr>
          </a:p>
        </p:txBody>
      </p:sp>
      <p:sp>
        <p:nvSpPr>
          <p:cNvPr id="10" name="Google Shape;504;p38">
            <a:extLst>
              <a:ext uri="{FF2B5EF4-FFF2-40B4-BE49-F238E27FC236}">
                <a16:creationId xmlns:a16="http://schemas.microsoft.com/office/drawing/2014/main" id="{25E513D3-AB00-402D-89F9-9F9834A19339}"/>
              </a:ext>
            </a:extLst>
          </p:cNvPr>
          <p:cNvSpPr txBox="1"/>
          <p:nvPr/>
        </p:nvSpPr>
        <p:spPr>
          <a:xfrm>
            <a:off x="428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99999"/>
                </a:solidFill>
              </a:rPr>
              <a:t>WebAssembly Specific</a:t>
            </a:r>
            <a:endParaRPr sz="1600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999999"/>
              </a:solidFill>
            </a:endParaRPr>
          </a:p>
        </p:txBody>
      </p:sp>
      <p:sp>
        <p:nvSpPr>
          <p:cNvPr id="12" name="Google Shape;505;p38">
            <a:extLst>
              <a:ext uri="{FF2B5EF4-FFF2-40B4-BE49-F238E27FC236}">
                <a16:creationId xmlns:a16="http://schemas.microsoft.com/office/drawing/2014/main" id="{923D0C9F-E6B2-480A-B426-7F836184E197}"/>
              </a:ext>
            </a:extLst>
          </p:cNvPr>
          <p:cNvSpPr txBox="1"/>
          <p:nvPr/>
        </p:nvSpPr>
        <p:spPr>
          <a:xfrm>
            <a:off x="5965075" y="1404747"/>
            <a:ext cx="168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92D3E"/>
                </a:solidFill>
              </a:rPr>
              <a:t>Function Signature</a:t>
            </a:r>
            <a:endParaRPr sz="1600" dirty="0">
              <a:solidFill>
                <a:srgbClr val="292D3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999999"/>
              </a:solidFill>
            </a:endParaRPr>
          </a:p>
        </p:txBody>
      </p:sp>
      <p:sp>
        <p:nvSpPr>
          <p:cNvPr id="14" name="Google Shape;506;p38">
            <a:extLst>
              <a:ext uri="{FF2B5EF4-FFF2-40B4-BE49-F238E27FC236}">
                <a16:creationId xmlns:a16="http://schemas.microsoft.com/office/drawing/2014/main" id="{D765E1CA-3404-4572-9589-8CA8D37B136F}"/>
              </a:ext>
            </a:extLst>
          </p:cNvPr>
          <p:cNvSpPr/>
          <p:nvPr/>
        </p:nvSpPr>
        <p:spPr>
          <a:xfrm>
            <a:off x="779637" y="1404747"/>
            <a:ext cx="370200" cy="68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7;p38">
            <a:extLst>
              <a:ext uri="{FF2B5EF4-FFF2-40B4-BE49-F238E27FC236}">
                <a16:creationId xmlns:a16="http://schemas.microsoft.com/office/drawing/2014/main" id="{C5DF5D6E-735C-49DA-880A-47841BC0FCE7}"/>
              </a:ext>
            </a:extLst>
          </p:cNvPr>
          <p:cNvSpPr/>
          <p:nvPr/>
        </p:nvSpPr>
        <p:spPr>
          <a:xfrm>
            <a:off x="6766812" y="1404747"/>
            <a:ext cx="370200" cy="683700"/>
          </a:xfrm>
          <a:prstGeom prst="rightBracket">
            <a:avLst>
              <a:gd name="adj" fmla="val 0"/>
            </a:avLst>
          </a:prstGeom>
          <a:noFill/>
          <a:ln w="9525" cap="flat" cmpd="sng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08;p38">
            <a:extLst>
              <a:ext uri="{FF2B5EF4-FFF2-40B4-BE49-F238E27FC236}">
                <a16:creationId xmlns:a16="http://schemas.microsoft.com/office/drawing/2014/main" id="{B78D42D8-B86B-4D0F-ADF7-FF9960139CBF}"/>
              </a:ext>
            </a:extLst>
          </p:cNvPr>
          <p:cNvSpPr txBox="1"/>
          <p:nvPr/>
        </p:nvSpPr>
        <p:spPr>
          <a:xfrm>
            <a:off x="2011762" y="155564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0" name="Google Shape;509;p38">
            <a:extLst>
              <a:ext uri="{FF2B5EF4-FFF2-40B4-BE49-F238E27FC236}">
                <a16:creationId xmlns:a16="http://schemas.microsoft.com/office/drawing/2014/main" id="{0446552A-3B89-47ED-8E60-F0EC1A320513}"/>
              </a:ext>
            </a:extLst>
          </p:cNvPr>
          <p:cNvSpPr txBox="1"/>
          <p:nvPr/>
        </p:nvSpPr>
        <p:spPr>
          <a:xfrm>
            <a:off x="3640112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2" name="Google Shape;510;p38">
            <a:extLst>
              <a:ext uri="{FF2B5EF4-FFF2-40B4-BE49-F238E27FC236}">
                <a16:creationId xmlns:a16="http://schemas.microsoft.com/office/drawing/2014/main" id="{89F91595-6026-484E-BEC2-CB34B002CC39}"/>
              </a:ext>
            </a:extLst>
          </p:cNvPr>
          <p:cNvSpPr txBox="1"/>
          <p:nvPr/>
        </p:nvSpPr>
        <p:spPr>
          <a:xfrm>
            <a:off x="5701887" y="1519497"/>
            <a:ext cx="333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99999"/>
                </a:solidFill>
              </a:rPr>
              <a:t>,</a:t>
            </a:r>
            <a:endParaRPr sz="2500">
              <a:solidFill>
                <a:srgbClr val="999999"/>
              </a:solidFill>
            </a:endParaRPr>
          </a:p>
        </p:txBody>
      </p:sp>
      <p:sp>
        <p:nvSpPr>
          <p:cNvPr id="2" name="Google Shape;530;p39">
            <a:extLst>
              <a:ext uri="{FF2B5EF4-FFF2-40B4-BE49-F238E27FC236}">
                <a16:creationId xmlns:a16="http://schemas.microsoft.com/office/drawing/2014/main" id="{6A134A24-4AEB-4825-8280-1EC2793FF70A}"/>
              </a:ext>
            </a:extLst>
          </p:cNvPr>
          <p:cNvSpPr txBox="1"/>
          <p:nvPr/>
        </p:nvSpPr>
        <p:spPr>
          <a:xfrm>
            <a:off x="6781232" y="2871400"/>
            <a:ext cx="2917800" cy="1739100"/>
          </a:xfrm>
          <a:prstGeom prst="rect">
            <a:avLst/>
          </a:prstGeom>
          <a:solidFill>
            <a:srgbClr val="292D3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00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0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0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0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0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0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0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31;p39">
            <a:extLst>
              <a:ext uri="{FF2B5EF4-FFF2-40B4-BE49-F238E27FC236}">
                <a16:creationId xmlns:a16="http://schemas.microsoft.com/office/drawing/2014/main" id="{D60E62E2-35E3-430A-9F6C-04FCDC71EFFC}"/>
              </a:ext>
            </a:extLst>
          </p:cNvPr>
          <p:cNvSpPr txBox="1"/>
          <p:nvPr/>
        </p:nvSpPr>
        <p:spPr>
          <a:xfrm>
            <a:off x="6492632" y="2871400"/>
            <a:ext cx="288600" cy="1739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10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532;p39">
            <a:extLst>
              <a:ext uri="{FF2B5EF4-FFF2-40B4-BE49-F238E27FC236}">
                <a16:creationId xmlns:a16="http://schemas.microsoft.com/office/drawing/2014/main" id="{FAA7B7F2-4660-4748-B0BA-D8DCA619ED3F}"/>
              </a:ext>
            </a:extLst>
          </p:cNvPr>
          <p:cNvSpPr txBox="1"/>
          <p:nvPr/>
        </p:nvSpPr>
        <p:spPr>
          <a:xfrm>
            <a:off x="6484457" y="2871400"/>
            <a:ext cx="4843450" cy="2073462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4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 i32) 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4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$p1</a:t>
            </a:r>
            <a:endParaRPr sz="14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4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4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XOR</a:t>
            </a:r>
            <a:r>
              <a:rPr lang="en" sz="14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4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$XOR</a:t>
            </a:r>
            <a:r>
              <a:rPr lang="en" sz="14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4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982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B9212C-6B1F-487F-AFA1-C65286DB5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Google Shape;376;p32">
            <a:extLst>
              <a:ext uri="{FF2B5EF4-FFF2-40B4-BE49-F238E27FC236}">
                <a16:creationId xmlns:a16="http://schemas.microsoft.com/office/drawing/2014/main" id="{18A98DAB-AB98-44C3-81A6-0FE9BD86B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WebAssembly Classifier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16F637-240A-4BFD-BDEF-5533316510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17" y="2185988"/>
            <a:ext cx="8623380" cy="3967162"/>
          </a:xfrm>
        </p:spPr>
        <p:txBody>
          <a:bodyPr/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Given the features from the Feature Extractor, predict which of the eleven predefined classes the module belongs to.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Trained and evaluated using 10-fold cross-validation on 734 samples</a:t>
            </a:r>
          </a:p>
        </p:txBody>
      </p:sp>
      <p:grpSp>
        <p:nvGrpSpPr>
          <p:cNvPr id="6" name="Google Shape;377;p32">
            <a:extLst>
              <a:ext uri="{FF2B5EF4-FFF2-40B4-BE49-F238E27FC236}">
                <a16:creationId xmlns:a16="http://schemas.microsoft.com/office/drawing/2014/main" id="{52BDB3F5-44B4-4F8E-8EE4-0264CEBE584A}"/>
              </a:ext>
            </a:extLst>
          </p:cNvPr>
          <p:cNvGrpSpPr/>
          <p:nvPr/>
        </p:nvGrpSpPr>
        <p:grpSpPr>
          <a:xfrm>
            <a:off x="980789" y="3908924"/>
            <a:ext cx="9687877" cy="2592435"/>
            <a:chOff x="0" y="2273338"/>
            <a:chExt cx="9144000" cy="2333187"/>
          </a:xfrm>
        </p:grpSpPr>
        <p:sp>
          <p:nvSpPr>
            <p:cNvPr id="7" name="Google Shape;378;p32">
              <a:extLst>
                <a:ext uri="{FF2B5EF4-FFF2-40B4-BE49-F238E27FC236}">
                  <a16:creationId xmlns:a16="http://schemas.microsoft.com/office/drawing/2014/main" id="{B9654BC6-521B-4894-825A-7E38E1249DB5}"/>
                </a:ext>
              </a:extLst>
            </p:cNvPr>
            <p:cNvSpPr/>
            <p:nvPr/>
          </p:nvSpPr>
          <p:spPr>
            <a:xfrm>
              <a:off x="0" y="3924550"/>
              <a:ext cx="7698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Url</a:t>
              </a:r>
              <a:endParaRPr sz="1500" b="1" i="1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8" name="Google Shape;379;p32">
              <a:extLst>
                <a:ext uri="{FF2B5EF4-FFF2-40B4-BE49-F238E27FC236}">
                  <a16:creationId xmlns:a16="http://schemas.microsoft.com/office/drawing/2014/main" id="{A1991DBB-A7DE-4FF4-A5DA-229F4ADA001A}"/>
                </a:ext>
              </a:extLst>
            </p:cNvPr>
            <p:cNvSpPr/>
            <p:nvPr/>
          </p:nvSpPr>
          <p:spPr>
            <a:xfrm>
              <a:off x="1058995" y="3557522"/>
              <a:ext cx="1024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Wasm Collector</a:t>
              </a:r>
              <a:endParaRPr sz="1200"/>
            </a:p>
          </p:txBody>
        </p:sp>
        <p:sp>
          <p:nvSpPr>
            <p:cNvPr id="9" name="Google Shape;380;p32">
              <a:extLst>
                <a:ext uri="{FF2B5EF4-FFF2-40B4-BE49-F238E27FC236}">
                  <a16:creationId xmlns:a16="http://schemas.microsoft.com/office/drawing/2014/main" id="{7DD2FFCA-E020-40C5-8898-5E83F59B0348}"/>
                </a:ext>
              </a:extLst>
            </p:cNvPr>
            <p:cNvSpPr/>
            <p:nvPr/>
          </p:nvSpPr>
          <p:spPr>
            <a:xfrm>
              <a:off x="3610575" y="3528125"/>
              <a:ext cx="978300" cy="4740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Feature Extractor</a:t>
              </a:r>
              <a:endParaRPr sz="1200"/>
            </a:p>
          </p:txBody>
        </p:sp>
        <p:sp>
          <p:nvSpPr>
            <p:cNvPr id="10" name="Google Shape;381;p32">
              <a:extLst>
                <a:ext uri="{FF2B5EF4-FFF2-40B4-BE49-F238E27FC236}">
                  <a16:creationId xmlns:a16="http://schemas.microsoft.com/office/drawing/2014/main" id="{C4F4402F-F6DB-4FFA-A54D-F6177760CE6A}"/>
                </a:ext>
              </a:extLst>
            </p:cNvPr>
            <p:cNvSpPr/>
            <p:nvPr/>
          </p:nvSpPr>
          <p:spPr>
            <a:xfrm>
              <a:off x="5961900" y="3557525"/>
              <a:ext cx="1342800" cy="4263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WebAssembly</a:t>
              </a:r>
              <a:endParaRPr sz="12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0" u="none" strike="noStrike" cap="none">
                  <a:solidFill>
                    <a:schemeClr val="dk1"/>
                  </a:solidFill>
                </a:rPr>
                <a:t>Classifier</a:t>
              </a:r>
              <a:endParaRPr sz="1200"/>
            </a:p>
          </p:txBody>
        </p:sp>
        <p:cxnSp>
          <p:nvCxnSpPr>
            <p:cNvPr id="11" name="Google Shape;382;p32">
              <a:extLst>
                <a:ext uri="{FF2B5EF4-FFF2-40B4-BE49-F238E27FC236}">
                  <a16:creationId xmlns:a16="http://schemas.microsoft.com/office/drawing/2014/main" id="{9D869A54-0B5D-4485-A2AE-06A5C6071A9F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588875" y="3765125"/>
              <a:ext cx="1373100" cy="5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" name="Google Shape;383;p32">
              <a:extLst>
                <a:ext uri="{FF2B5EF4-FFF2-40B4-BE49-F238E27FC236}">
                  <a16:creationId xmlns:a16="http://schemas.microsoft.com/office/drawing/2014/main" id="{B688E9A2-C395-4B0A-910C-18B6610D31C2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rot="10800000" flipH="1">
              <a:off x="2083795" y="3765272"/>
              <a:ext cx="1526700" cy="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3" name="Google Shape;384;p32">
              <a:extLst>
                <a:ext uri="{FF2B5EF4-FFF2-40B4-BE49-F238E27FC236}">
                  <a16:creationId xmlns:a16="http://schemas.microsoft.com/office/drawing/2014/main" id="{C117904F-DDE0-4BD4-80A0-753D2983A479}"/>
                </a:ext>
              </a:extLst>
            </p:cNvPr>
            <p:cNvSpPr/>
            <p:nvPr/>
          </p:nvSpPr>
          <p:spPr>
            <a:xfrm>
              <a:off x="6782765" y="3835740"/>
              <a:ext cx="1920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Classifier 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Result</a:t>
              </a:r>
              <a:endParaRPr sz="1100"/>
            </a:p>
          </p:txBody>
        </p:sp>
        <p:grpSp>
          <p:nvGrpSpPr>
            <p:cNvPr id="14" name="Google Shape;385;p32">
              <a:extLst>
                <a:ext uri="{FF2B5EF4-FFF2-40B4-BE49-F238E27FC236}">
                  <a16:creationId xmlns:a16="http://schemas.microsoft.com/office/drawing/2014/main" id="{B5D7F3B7-4B05-4DC7-AA8F-5A919C4F5238}"/>
                </a:ext>
              </a:extLst>
            </p:cNvPr>
            <p:cNvGrpSpPr/>
            <p:nvPr/>
          </p:nvGrpSpPr>
          <p:grpSpPr>
            <a:xfrm>
              <a:off x="2083800" y="3389788"/>
              <a:ext cx="1471800" cy="370200"/>
              <a:chOff x="1957038" y="2190863"/>
              <a:chExt cx="1471800" cy="370200"/>
            </a:xfrm>
          </p:grpSpPr>
          <p:sp>
            <p:nvSpPr>
              <p:cNvPr id="30" name="Google Shape;386;p32">
                <a:extLst>
                  <a:ext uri="{FF2B5EF4-FFF2-40B4-BE49-F238E27FC236}">
                    <a16:creationId xmlns:a16="http://schemas.microsoft.com/office/drawing/2014/main" id="{F673BF8E-993B-489B-B02A-21B6247962EE}"/>
                  </a:ext>
                </a:extLst>
              </p:cNvPr>
              <p:cNvSpPr/>
              <p:nvPr/>
            </p:nvSpPr>
            <p:spPr>
              <a:xfrm>
                <a:off x="1957038" y="2190863"/>
                <a:ext cx="14718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WebAssembly</a:t>
                </a:r>
                <a:endParaRPr sz="1100"/>
              </a:p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 Binary</a:t>
                </a:r>
                <a:endParaRPr sz="1100"/>
              </a:p>
            </p:txBody>
          </p:sp>
          <p:pic>
            <p:nvPicPr>
              <p:cNvPr id="31" name="Google Shape;387;p32">
                <a:extLst>
                  <a:ext uri="{FF2B5EF4-FFF2-40B4-BE49-F238E27FC236}">
                    <a16:creationId xmlns:a16="http://schemas.microsoft.com/office/drawing/2014/main" id="{EBEBB747-EF35-4438-A198-A59FFC50DAC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61890" y="2235638"/>
                <a:ext cx="280679" cy="2806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388;p32">
              <a:extLst>
                <a:ext uri="{FF2B5EF4-FFF2-40B4-BE49-F238E27FC236}">
                  <a16:creationId xmlns:a16="http://schemas.microsoft.com/office/drawing/2014/main" id="{137702F5-BAE5-4D83-AC81-C9A15963E81F}"/>
                </a:ext>
              </a:extLst>
            </p:cNvPr>
            <p:cNvSpPr/>
            <p:nvPr/>
          </p:nvSpPr>
          <p:spPr>
            <a:xfrm>
              <a:off x="7801200" y="4002025"/>
              <a:ext cx="13428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Use Case</a:t>
              </a:r>
              <a:endParaRPr sz="1100"/>
            </a:p>
            <a:p>
              <a:pPr marL="342900" marR="0" lvl="1" indent="0" algn="ctr" rtl="0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u="none" strike="noStrike" cap="none">
                  <a:solidFill>
                    <a:schemeClr val="dk1"/>
                  </a:solidFill>
                </a:rPr>
                <a:t>Report</a:t>
              </a:r>
              <a:endParaRPr sz="1100"/>
            </a:p>
          </p:txBody>
        </p:sp>
        <p:pic>
          <p:nvPicPr>
            <p:cNvPr id="16" name="Google Shape;389;p32">
              <a:extLst>
                <a:ext uri="{FF2B5EF4-FFF2-40B4-BE49-F238E27FC236}">
                  <a16:creationId xmlns:a16="http://schemas.microsoft.com/office/drawing/2014/main" id="{51728178-1A63-4023-9E3D-F16DCF4C1A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681" y="3557550"/>
              <a:ext cx="584311" cy="4262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390;p32">
              <a:extLst>
                <a:ext uri="{FF2B5EF4-FFF2-40B4-BE49-F238E27FC236}">
                  <a16:creationId xmlns:a16="http://schemas.microsoft.com/office/drawing/2014/main" id="{D5CF4BA4-EA32-4AA9-9C58-1A586D21656C}"/>
                </a:ext>
              </a:extLst>
            </p:cNvPr>
            <p:cNvGrpSpPr/>
            <p:nvPr/>
          </p:nvGrpSpPr>
          <p:grpSpPr>
            <a:xfrm>
              <a:off x="4694638" y="3335391"/>
              <a:ext cx="1264500" cy="370200"/>
              <a:chOff x="4694638" y="2136466"/>
              <a:chExt cx="1264500" cy="370200"/>
            </a:xfrm>
          </p:grpSpPr>
          <p:sp>
            <p:nvSpPr>
              <p:cNvPr id="28" name="Google Shape;391;p32">
                <a:extLst>
                  <a:ext uri="{FF2B5EF4-FFF2-40B4-BE49-F238E27FC236}">
                    <a16:creationId xmlns:a16="http://schemas.microsoft.com/office/drawing/2014/main" id="{174B68B2-4140-4A39-8B20-8EB61B4975AD}"/>
                  </a:ext>
                </a:extLst>
              </p:cNvPr>
              <p:cNvSpPr/>
              <p:nvPr/>
            </p:nvSpPr>
            <p:spPr>
              <a:xfrm>
                <a:off x="4694638" y="2136466"/>
                <a:ext cx="1264500" cy="3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34290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i="0" u="none" strike="noStrike" cap="none">
                    <a:solidFill>
                      <a:schemeClr val="dk1"/>
                    </a:solidFill>
                  </a:rPr>
                  <a:t>Features</a:t>
                </a: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Google Shape;392;p32">
                <a:extLst>
                  <a:ext uri="{FF2B5EF4-FFF2-40B4-BE49-F238E27FC236}">
                    <a16:creationId xmlns:a16="http://schemas.microsoft.com/office/drawing/2014/main" id="{0160362E-A6F8-4130-9570-ECF09716270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38767" y="2153814"/>
                <a:ext cx="335509" cy="3355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Google Shape;393;p32">
              <a:extLst>
                <a:ext uri="{FF2B5EF4-FFF2-40B4-BE49-F238E27FC236}">
                  <a16:creationId xmlns:a16="http://schemas.microsoft.com/office/drawing/2014/main" id="{86245E7E-6D42-401C-A6CB-F772B558041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74305" y="3444191"/>
              <a:ext cx="496180" cy="261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94;p32">
              <a:extLst>
                <a:ext uri="{FF2B5EF4-FFF2-40B4-BE49-F238E27FC236}">
                  <a16:creationId xmlns:a16="http://schemas.microsoft.com/office/drawing/2014/main" id="{1CAE2F0F-1C31-464D-80E1-02FD10A634D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4341" y="3539347"/>
              <a:ext cx="462673" cy="462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95;p32">
              <a:extLst>
                <a:ext uri="{FF2B5EF4-FFF2-40B4-BE49-F238E27FC236}">
                  <a16:creationId xmlns:a16="http://schemas.microsoft.com/office/drawing/2014/main" id="{CB091EAB-394B-48D4-8888-213A89712A5D}"/>
                </a:ext>
              </a:extLst>
            </p:cNvPr>
            <p:cNvSpPr/>
            <p:nvPr/>
          </p:nvSpPr>
          <p:spPr>
            <a:xfrm>
              <a:off x="4957073" y="2499825"/>
              <a:ext cx="930900" cy="701325"/>
            </a:xfrm>
            <a:prstGeom prst="flowChartMagneticDisk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Collected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dk1"/>
                  </a:solidFill>
                </a:rPr>
                <a:t>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1" name="Google Shape;396;p32">
              <a:extLst>
                <a:ext uri="{FF2B5EF4-FFF2-40B4-BE49-F238E27FC236}">
                  <a16:creationId xmlns:a16="http://schemas.microsoft.com/office/drawing/2014/main" id="{240D307E-511E-4C73-B312-3BBCCB739A47}"/>
                </a:ext>
              </a:extLst>
            </p:cNvPr>
            <p:cNvCxnSpPr>
              <a:stCxn id="20" idx="4"/>
              <a:endCxn id="10" idx="0"/>
            </p:cNvCxnSpPr>
            <p:nvPr/>
          </p:nvCxnSpPr>
          <p:spPr>
            <a:xfrm>
              <a:off x="5887973" y="2850488"/>
              <a:ext cx="745200" cy="707100"/>
            </a:xfrm>
            <a:prstGeom prst="curved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2" name="Google Shape;397;p32">
              <a:extLst>
                <a:ext uri="{FF2B5EF4-FFF2-40B4-BE49-F238E27FC236}">
                  <a16:creationId xmlns:a16="http://schemas.microsoft.com/office/drawing/2014/main" id="{C577FDC3-E4FB-439C-8094-11B8667A218C}"/>
                </a:ext>
              </a:extLst>
            </p:cNvPr>
            <p:cNvSpPr/>
            <p:nvPr/>
          </p:nvSpPr>
          <p:spPr>
            <a:xfrm>
              <a:off x="5833315" y="2617075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Training</a:t>
              </a:r>
              <a:endParaRPr sz="1100"/>
            </a:p>
            <a:p>
              <a:pPr marL="34290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Features</a:t>
              </a:r>
              <a:endParaRPr sz="1100"/>
            </a:p>
          </p:txBody>
        </p:sp>
        <p:cxnSp>
          <p:nvCxnSpPr>
            <p:cNvPr id="23" name="Google Shape;398;p32">
              <a:extLst>
                <a:ext uri="{FF2B5EF4-FFF2-40B4-BE49-F238E27FC236}">
                  <a16:creationId xmlns:a16="http://schemas.microsoft.com/office/drawing/2014/main" id="{CD8B2242-EB59-4355-9906-675EF7470864}"/>
                </a:ext>
              </a:extLst>
            </p:cNvPr>
            <p:cNvCxnSpPr>
              <a:stCxn id="9" idx="0"/>
              <a:endCxn id="20" idx="2"/>
            </p:cNvCxnSpPr>
            <p:nvPr/>
          </p:nvCxnSpPr>
          <p:spPr>
            <a:xfrm rot="10800000" flipH="1">
              <a:off x="4099725" y="2850425"/>
              <a:ext cx="857400" cy="677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" name="Google Shape;399;p32">
              <a:extLst>
                <a:ext uri="{FF2B5EF4-FFF2-40B4-BE49-F238E27FC236}">
                  <a16:creationId xmlns:a16="http://schemas.microsoft.com/office/drawing/2014/main" id="{FDC3519E-75F7-4588-961B-6B253418413D}"/>
                </a:ext>
              </a:extLst>
            </p:cNvPr>
            <p:cNvSpPr/>
            <p:nvPr/>
          </p:nvSpPr>
          <p:spPr>
            <a:xfrm>
              <a:off x="3504904" y="2763538"/>
              <a:ext cx="12645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34290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</a:rPr>
                <a:t>Store Samples</a:t>
              </a:r>
              <a:endParaRPr sz="1200" i="0" u="none" strike="noStrike" cap="none">
                <a:solidFill>
                  <a:schemeClr val="dk1"/>
                </a:solidFill>
              </a:endParaRPr>
            </a:p>
          </p:txBody>
        </p:sp>
        <p:cxnSp>
          <p:nvCxnSpPr>
            <p:cNvPr id="25" name="Google Shape;400;p32">
              <a:extLst>
                <a:ext uri="{FF2B5EF4-FFF2-40B4-BE49-F238E27FC236}">
                  <a16:creationId xmlns:a16="http://schemas.microsoft.com/office/drawing/2014/main" id="{E30CF75E-17C2-41D1-A8BB-69F64A4C8B27}"/>
                </a:ext>
              </a:extLst>
            </p:cNvPr>
            <p:cNvCxnSpPr>
              <a:stCxn id="10" idx="3"/>
              <a:endCxn id="19" idx="1"/>
            </p:cNvCxnSpPr>
            <p:nvPr/>
          </p:nvCxnSpPr>
          <p:spPr>
            <a:xfrm>
              <a:off x="7304700" y="3770675"/>
              <a:ext cx="1139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26" name="Google Shape;401;p32">
              <a:extLst>
                <a:ext uri="{FF2B5EF4-FFF2-40B4-BE49-F238E27FC236}">
                  <a16:creationId xmlns:a16="http://schemas.microsoft.com/office/drawing/2014/main" id="{EB468842-CFE6-4DD3-AD73-A71FEB14A4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5539" y="2273338"/>
              <a:ext cx="335509" cy="3355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402;p32">
              <a:extLst>
                <a:ext uri="{FF2B5EF4-FFF2-40B4-BE49-F238E27FC236}">
                  <a16:creationId xmlns:a16="http://schemas.microsoft.com/office/drawing/2014/main" id="{0E89DC8E-B148-415B-B646-6A575313FD53}"/>
                </a:ext>
              </a:extLst>
            </p:cNvPr>
            <p:cNvCxnSpPr>
              <a:stCxn id="16" idx="3"/>
              <a:endCxn id="8" idx="1"/>
            </p:cNvCxnSpPr>
            <p:nvPr/>
          </p:nvCxnSpPr>
          <p:spPr>
            <a:xfrm>
              <a:off x="685992" y="3770681"/>
              <a:ext cx="372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" name="Google Shape;436;p33">
            <a:extLst>
              <a:ext uri="{FF2B5EF4-FFF2-40B4-BE49-F238E27FC236}">
                <a16:creationId xmlns:a16="http://schemas.microsoft.com/office/drawing/2014/main" id="{B6A0A3EA-4C81-4EDE-8E75-8AA941FB5237}"/>
              </a:ext>
            </a:extLst>
          </p:cNvPr>
          <p:cNvSpPr/>
          <p:nvPr/>
        </p:nvSpPr>
        <p:spPr>
          <a:xfrm>
            <a:off x="6066719" y="3741287"/>
            <a:ext cx="3644593" cy="24951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9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>
            <a:extLst>
              <a:ext uri="{FF2B5EF4-FFF2-40B4-BE49-F238E27FC236}">
                <a16:creationId xmlns:a16="http://schemas.microsoft.com/office/drawing/2014/main" id="{4603F0F3-CF76-774D-86D8-DB88B3625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E1B3BED-EDDA-2E42-813F-F157009AF3C2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WebAssembly Adoption</a:t>
            </a:r>
            <a:endParaRPr lang="en-US" dirty="0"/>
          </a:p>
        </p:txBody>
      </p:sp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D30629CF-B815-491D-9582-0764D6E2513F}"/>
              </a:ext>
            </a:extLst>
          </p:cNvPr>
          <p:cNvSpPr txBox="1">
            <a:spLocks/>
          </p:cNvSpPr>
          <p:nvPr/>
        </p:nvSpPr>
        <p:spPr>
          <a:xfrm>
            <a:off x="1500655" y="2394015"/>
            <a:ext cx="2677800" cy="34164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Supported Browsers</a:t>
            </a:r>
          </a:p>
        </p:txBody>
      </p:sp>
      <p:sp>
        <p:nvSpPr>
          <p:cNvPr id="10" name="Google Shape;75;p16">
            <a:extLst>
              <a:ext uri="{FF2B5EF4-FFF2-40B4-BE49-F238E27FC236}">
                <a16:creationId xmlns:a16="http://schemas.microsoft.com/office/drawing/2014/main" id="{214FBB3D-689A-4369-B2C0-66E72A7404E7}"/>
              </a:ext>
            </a:extLst>
          </p:cNvPr>
          <p:cNvSpPr txBox="1">
            <a:spLocks/>
          </p:cNvSpPr>
          <p:nvPr/>
        </p:nvSpPr>
        <p:spPr>
          <a:xfrm>
            <a:off x="4357426" y="2394015"/>
            <a:ext cx="2934604" cy="34164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Compilation Target For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sz="3800" b="1" dirty="0">
              <a:solidFill>
                <a:srgbClr val="A4C2F4"/>
              </a:solidFill>
            </a:endParaRPr>
          </a:p>
        </p:txBody>
      </p:sp>
      <p:sp>
        <p:nvSpPr>
          <p:cNvPr id="11" name="Google Shape;76;p16">
            <a:extLst>
              <a:ext uri="{FF2B5EF4-FFF2-40B4-BE49-F238E27FC236}">
                <a16:creationId xmlns:a16="http://schemas.microsoft.com/office/drawing/2014/main" id="{A460B1F0-3DA7-4F54-A0D4-66A4A4FFA288}"/>
              </a:ext>
            </a:extLst>
          </p:cNvPr>
          <p:cNvSpPr txBox="1">
            <a:spLocks/>
          </p:cNvSpPr>
          <p:nvPr/>
        </p:nvSpPr>
        <p:spPr>
          <a:xfrm>
            <a:off x="7505869" y="2394015"/>
            <a:ext cx="2677800" cy="34164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2300" dirty="0">
                <a:solidFill>
                  <a:schemeClr val="tx2"/>
                </a:solidFill>
                <a:latin typeface="Georgia" panose="02040502050405020303" pitchFamily="18" charset="0"/>
              </a:rPr>
              <a:t>Used By</a:t>
            </a:r>
          </a:p>
        </p:txBody>
      </p:sp>
      <p:pic>
        <p:nvPicPr>
          <p:cNvPr id="12" name="Google Shape;77;p16">
            <a:extLst>
              <a:ext uri="{FF2B5EF4-FFF2-40B4-BE49-F238E27FC236}">
                <a16:creationId xmlns:a16="http://schemas.microsoft.com/office/drawing/2014/main" id="{9BBC7460-4535-4727-8DA3-901265174E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8655" y="3039565"/>
            <a:ext cx="740075" cy="7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8;p16">
            <a:extLst>
              <a:ext uri="{FF2B5EF4-FFF2-40B4-BE49-F238E27FC236}">
                <a16:creationId xmlns:a16="http://schemas.microsoft.com/office/drawing/2014/main" id="{0DF9464D-A827-488A-BB14-38EC81DDA5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180" y="3060652"/>
            <a:ext cx="740075" cy="69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9;p16">
            <a:extLst>
              <a:ext uri="{FF2B5EF4-FFF2-40B4-BE49-F238E27FC236}">
                <a16:creationId xmlns:a16="http://schemas.microsoft.com/office/drawing/2014/main" id="{2941D02B-B752-4D70-888D-0EE74EBD6F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705" y="3960660"/>
            <a:ext cx="740075" cy="7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0;p16">
            <a:extLst>
              <a:ext uri="{FF2B5EF4-FFF2-40B4-BE49-F238E27FC236}">
                <a16:creationId xmlns:a16="http://schemas.microsoft.com/office/drawing/2014/main" id="{57E6F149-6FAB-413F-AB7C-E57443AA34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1188" y="3950139"/>
            <a:ext cx="740075" cy="74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1;p16">
            <a:extLst>
              <a:ext uri="{FF2B5EF4-FFF2-40B4-BE49-F238E27FC236}">
                <a16:creationId xmlns:a16="http://schemas.microsoft.com/office/drawing/2014/main" id="{0BA06E54-3CED-47C7-8EB8-000E8BF4814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1930" y="4881753"/>
            <a:ext cx="740075" cy="73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2;p16">
            <a:extLst>
              <a:ext uri="{FF2B5EF4-FFF2-40B4-BE49-F238E27FC236}">
                <a16:creationId xmlns:a16="http://schemas.microsoft.com/office/drawing/2014/main" id="{35931D0D-6C57-49CA-861B-1E1D300AD4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9619" y="4499540"/>
            <a:ext cx="139440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3;p16">
            <a:extLst>
              <a:ext uri="{FF2B5EF4-FFF2-40B4-BE49-F238E27FC236}">
                <a16:creationId xmlns:a16="http://schemas.microsoft.com/office/drawing/2014/main" id="{F524A8EA-8942-4EA5-80FD-DF45DBCFA85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19532" y="3144991"/>
            <a:ext cx="1567974" cy="5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4;p16">
            <a:extLst>
              <a:ext uri="{FF2B5EF4-FFF2-40B4-BE49-F238E27FC236}">
                <a16:creationId xmlns:a16="http://schemas.microsoft.com/office/drawing/2014/main" id="{AB58FC7B-BEE6-4814-A66E-FCF5E913058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0043" t="32355" r="11617" b="29440"/>
          <a:stretch/>
        </p:blipFill>
        <p:spPr>
          <a:xfrm>
            <a:off x="7891043" y="5249263"/>
            <a:ext cx="1907451" cy="3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5;p16">
            <a:extLst>
              <a:ext uri="{FF2B5EF4-FFF2-40B4-BE49-F238E27FC236}">
                <a16:creationId xmlns:a16="http://schemas.microsoft.com/office/drawing/2014/main" id="{2DDBA751-A846-4BAE-9A8E-671ABA2947D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4309" t="18957" r="23690" b="29596"/>
          <a:stretch/>
        </p:blipFill>
        <p:spPr>
          <a:xfrm>
            <a:off x="4976161" y="3075295"/>
            <a:ext cx="664286" cy="69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6;p16">
            <a:extLst>
              <a:ext uri="{FF2B5EF4-FFF2-40B4-BE49-F238E27FC236}">
                <a16:creationId xmlns:a16="http://schemas.microsoft.com/office/drawing/2014/main" id="{F2F0A8D3-2CE6-468E-95D0-C1576BEB8B9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05169" y="3075288"/>
            <a:ext cx="620779" cy="6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7;p16">
            <a:extLst>
              <a:ext uri="{FF2B5EF4-FFF2-40B4-BE49-F238E27FC236}">
                <a16:creationId xmlns:a16="http://schemas.microsoft.com/office/drawing/2014/main" id="{B34B5DE6-4D16-4E01-8C43-39812082C4D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59381" y="3949925"/>
            <a:ext cx="697850" cy="6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8;p16">
            <a:extLst>
              <a:ext uri="{FF2B5EF4-FFF2-40B4-BE49-F238E27FC236}">
                <a16:creationId xmlns:a16="http://schemas.microsoft.com/office/drawing/2014/main" id="{6ADF0BA5-7F17-4733-B5DE-38A3B42743CB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14986" y="4824538"/>
            <a:ext cx="1617150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9;p16">
            <a:extLst>
              <a:ext uri="{FF2B5EF4-FFF2-40B4-BE49-F238E27FC236}">
                <a16:creationId xmlns:a16="http://schemas.microsoft.com/office/drawing/2014/main" id="{F4103BD8-0FA3-4088-AFD6-187E16D3E144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83423" y="3928885"/>
            <a:ext cx="664274" cy="66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0;p16">
            <a:extLst>
              <a:ext uri="{FF2B5EF4-FFF2-40B4-BE49-F238E27FC236}">
                <a16:creationId xmlns:a16="http://schemas.microsoft.com/office/drawing/2014/main" id="{B7CCEDF7-E8F2-4F03-9D04-039808C18A9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13295" t="30746" r="12636" b="32116"/>
          <a:stretch/>
        </p:blipFill>
        <p:spPr>
          <a:xfrm>
            <a:off x="7891044" y="3872542"/>
            <a:ext cx="1907449" cy="42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806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97F9A-63AB-43CF-BBBF-1B78FE17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204150"/>
            <a:ext cx="6951472" cy="590931"/>
          </a:xfrm>
        </p:spPr>
        <p:txBody>
          <a:bodyPr/>
          <a:lstStyle/>
          <a:p>
            <a:r>
              <a:rPr lang="en" dirty="0"/>
              <a:t>Purpose Categories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CC8F7-0515-42F3-B5D5-6A4EB914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814346"/>
            <a:ext cx="6951472" cy="4870553"/>
          </a:xfrm>
        </p:spPr>
        <p:txBody>
          <a:bodyPr/>
          <a:lstStyle/>
          <a:p>
            <a:r>
              <a:rPr lang="en-US" b="1" dirty="0"/>
              <a:t>Auxiliary Utility: </a:t>
            </a:r>
            <a:r>
              <a:rPr lang="en-US" dirty="0"/>
              <a:t>gives data structures or utility functions</a:t>
            </a:r>
          </a:p>
          <a:p>
            <a:r>
              <a:rPr lang="en-US" b="1" dirty="0"/>
              <a:t>Compression Utility: </a:t>
            </a:r>
            <a:r>
              <a:rPr lang="en-US" dirty="0"/>
              <a:t>performs data compression</a:t>
            </a:r>
          </a:p>
          <a:p>
            <a:r>
              <a:rPr lang="en-US" b="1" dirty="0"/>
              <a:t>Cryptographic Utility: </a:t>
            </a:r>
            <a:r>
              <a:rPr lang="en-US" dirty="0"/>
              <a:t>performs cryptographic functions </a:t>
            </a:r>
          </a:p>
          <a:p>
            <a:r>
              <a:rPr lang="en-US" b="1" dirty="0"/>
              <a:t>Cryptominer: </a:t>
            </a:r>
            <a:r>
              <a:rPr lang="en-US" dirty="0"/>
              <a:t>performs cryptocurrency-mining functions</a:t>
            </a:r>
          </a:p>
          <a:p>
            <a:r>
              <a:rPr lang="en-US" b="1" dirty="0"/>
              <a:t>Game Application: </a:t>
            </a:r>
            <a:r>
              <a:rPr lang="en-US" dirty="0"/>
              <a:t>implements full online games</a:t>
            </a:r>
          </a:p>
          <a:p>
            <a:r>
              <a:rPr lang="en-US" b="1" dirty="0"/>
              <a:t>Grammar Utility: </a:t>
            </a:r>
            <a:r>
              <a:rPr lang="en-US" dirty="0"/>
              <a:t>performs text or word processing</a:t>
            </a:r>
          </a:p>
          <a:p>
            <a:r>
              <a:rPr lang="en-US" b="1" dirty="0"/>
              <a:t>Image Processing Utility: </a:t>
            </a:r>
            <a:r>
              <a:rPr lang="en-US" dirty="0"/>
              <a:t>analyzes or edits images</a:t>
            </a:r>
          </a:p>
          <a:p>
            <a:r>
              <a:rPr lang="en-US" b="1" dirty="0"/>
              <a:t>JavaScript Carrier: </a:t>
            </a:r>
            <a:r>
              <a:rPr lang="en-US" dirty="0"/>
              <a:t>stores JavaScript payloads</a:t>
            </a:r>
          </a:p>
          <a:p>
            <a:r>
              <a:rPr lang="en-US" b="1" dirty="0"/>
              <a:t>Numeric Utility: </a:t>
            </a:r>
            <a:r>
              <a:rPr lang="en-US" dirty="0"/>
              <a:t>gives mathematical or numeric libraries</a:t>
            </a:r>
          </a:p>
          <a:p>
            <a:r>
              <a:rPr lang="en-US" b="1" dirty="0"/>
              <a:t>Support Checker: </a:t>
            </a:r>
            <a:r>
              <a:rPr lang="en-US" dirty="0"/>
              <a:t>checks if WebAssembly is supported</a:t>
            </a:r>
          </a:p>
          <a:p>
            <a:r>
              <a:rPr lang="en-US" b="1" dirty="0"/>
              <a:t>Other Applications: </a:t>
            </a:r>
            <a:r>
              <a:rPr lang="en-US" dirty="0"/>
              <a:t>are full standalone programs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B0BA2-2B78-4B59-9E32-61D296E5B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8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778C3D-26C2-432B-9F52-EE905FFADD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2F68B-6876-4170-866F-0E61567F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817456"/>
          </a:xfrm>
        </p:spPr>
        <p:txBody>
          <a:bodyPr/>
          <a:lstStyle/>
          <a:p>
            <a:r>
              <a:rPr lang="en" dirty="0"/>
              <a:t>Naive Bayes Classifier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490E-631A-4F33-B919-B1499E65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530136"/>
            <a:ext cx="4248912" cy="3623529"/>
          </a:xfrm>
        </p:spPr>
        <p:txBody>
          <a:bodyPr/>
          <a:lstStyle/>
          <a:p>
            <a:r>
              <a:rPr lang="en-US" dirty="0"/>
              <a:t>⍺ values tested: 0.00001, 0.0001, 0.001, 0.01, 0.1, 0.2, 0.5, 0.7, 0.9, </a:t>
            </a:r>
            <a:r>
              <a:rPr lang="en-US" sz="2000" b="1" dirty="0"/>
              <a:t>1</a:t>
            </a:r>
            <a:r>
              <a:rPr lang="en-US" dirty="0"/>
              <a:t>, 2, 5, 10</a:t>
            </a:r>
          </a:p>
          <a:p>
            <a:r>
              <a:rPr lang="en-US" dirty="0"/>
              <a:t>Dataset split: 10-fold cross validation (train: 661, test: 73)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E2E8D-8B25-4B00-8465-DAE835753A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Google Shape;610;p44">
            <a:extLst>
              <a:ext uri="{FF2B5EF4-FFF2-40B4-BE49-F238E27FC236}">
                <a16:creationId xmlns:a16="http://schemas.microsoft.com/office/drawing/2014/main" id="{F47EF6D9-0063-4DA8-9895-4E617CD4ED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568" y="1499616"/>
            <a:ext cx="5677429" cy="393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45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778C3D-26C2-432B-9F52-EE905FFADD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2F68B-6876-4170-866F-0E61567F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227543"/>
            <a:ext cx="4248912" cy="1089529"/>
          </a:xfrm>
        </p:spPr>
        <p:txBody>
          <a:bodyPr/>
          <a:lstStyle/>
          <a:p>
            <a:r>
              <a:rPr lang="en" dirty="0"/>
              <a:t>Random Forest Classifier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490E-631A-4F33-B919-B1499E65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530136"/>
            <a:ext cx="4248912" cy="3623529"/>
          </a:xfrm>
        </p:spPr>
        <p:txBody>
          <a:bodyPr/>
          <a:lstStyle/>
          <a:p>
            <a:r>
              <a:rPr lang="en-US" dirty="0"/>
              <a:t># of estimators tested: 10, 20, 50, 80, </a:t>
            </a:r>
            <a:r>
              <a:rPr lang="en-US" sz="2000" b="1" dirty="0"/>
              <a:t>100</a:t>
            </a:r>
            <a:r>
              <a:rPr lang="en-US" dirty="0"/>
              <a:t>, 150, 200, 500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E2E8D-8B25-4B00-8465-DAE835753A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Google Shape;617;p45">
            <a:extLst>
              <a:ext uri="{FF2B5EF4-FFF2-40B4-BE49-F238E27FC236}">
                <a16:creationId xmlns:a16="http://schemas.microsoft.com/office/drawing/2014/main" id="{E0F13D22-CB1C-4487-8BCC-4C763D5FB0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336" y="1828800"/>
            <a:ext cx="6016736" cy="3895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224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A436E8-9EE4-4057-A6DE-E1D739A19D3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C732D-A819-43A8-A051-F7DC64D0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4248912" cy="1089529"/>
          </a:xfrm>
        </p:spPr>
        <p:txBody>
          <a:bodyPr/>
          <a:lstStyle/>
          <a:p>
            <a:r>
              <a:rPr lang="en" dirty="0"/>
              <a:t>Support Vector Machine Classifier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2C750-56B4-4EFD-8BA4-CBC5225E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functions tested: </a:t>
            </a:r>
            <a:r>
              <a:rPr lang="en-US" b="1" dirty="0"/>
              <a:t>Linear</a:t>
            </a:r>
            <a:r>
              <a:rPr lang="en-US" dirty="0"/>
              <a:t>, Radial Basis Function</a:t>
            </a:r>
          </a:p>
          <a:p>
            <a:r>
              <a:rPr lang="en-US" dirty="0"/>
              <a:t>C values tested: 0.00001, 0.0001, 0.001, 0.01, 0.1, 0.2, 0.5, 0.7, 0.9, 1, </a:t>
            </a:r>
            <a:r>
              <a:rPr lang="en-US" b="1" dirty="0"/>
              <a:t>2</a:t>
            </a:r>
            <a:r>
              <a:rPr lang="en-US" dirty="0"/>
              <a:t>, 5, 10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4EA9-F8B2-4FA1-B0D7-F52E7C704D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Google Shape;624;p46">
            <a:extLst>
              <a:ext uri="{FF2B5EF4-FFF2-40B4-BE49-F238E27FC236}">
                <a16:creationId xmlns:a16="http://schemas.microsoft.com/office/drawing/2014/main" id="{53B42554-50F6-4721-BE75-C36A86A6F42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2450" y="2385608"/>
            <a:ext cx="6347519" cy="3013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961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A436E8-9EE4-4057-A6DE-E1D739A19D3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C732D-A819-43A8-A051-F7DC64D0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4248912" cy="1089529"/>
          </a:xfrm>
        </p:spPr>
        <p:txBody>
          <a:bodyPr/>
          <a:lstStyle/>
          <a:p>
            <a:r>
              <a:rPr lang="en" dirty="0"/>
              <a:t>Neural Network Classifier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2C750-56B4-4EFD-8BA4-CBC5225E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Activation functions tested: ReLU, SELU, </a:t>
            </a:r>
            <a:r>
              <a:rPr lang="en-US" sz="2000" b="1" dirty="0"/>
              <a:t>Tanh</a:t>
            </a:r>
            <a:r>
              <a:rPr lang="en-US" dirty="0"/>
              <a:t>, Sigmoid</a:t>
            </a:r>
          </a:p>
          <a:p>
            <a:r>
              <a:rPr lang="en-US" dirty="0"/>
              <a:t>Number of layers tested: 1, 2, 4, </a:t>
            </a:r>
            <a:r>
              <a:rPr lang="en-US" sz="2000" b="1" dirty="0"/>
              <a:t>8</a:t>
            </a:r>
            <a:endParaRPr lang="en-US" b="1" dirty="0"/>
          </a:p>
          <a:p>
            <a:r>
              <a:rPr lang="en-US" dirty="0"/>
              <a:t>Number of nodes per layer: 1000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4EA9-F8B2-4FA1-B0D7-F52E7C704D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Google Shape;631;p47">
            <a:extLst>
              <a:ext uri="{FF2B5EF4-FFF2-40B4-BE49-F238E27FC236}">
                <a16:creationId xmlns:a16="http://schemas.microsoft.com/office/drawing/2014/main" id="{180CAD8F-9E5D-4456-A8AB-8D006C00EB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6492" y="1438382"/>
            <a:ext cx="5681266" cy="436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81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8FE4E-C1C1-4048-A44D-DFD07D90C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6CD283-D744-4BB8-B121-BADF52DF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47" y="3429000"/>
            <a:ext cx="10515600" cy="590931"/>
          </a:xfrm>
        </p:spPr>
        <p:txBody>
          <a:bodyPr/>
          <a:lstStyle/>
          <a:p>
            <a:pPr algn="ctr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0372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9BBB4-8D47-4EAA-9445-6ACED4E80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" sz="4000" dirty="0"/>
              <a:t>Thank you for watching!</a:t>
            </a:r>
            <a:endParaRPr lang="en-US" sz="4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7DA65-88F6-4847-96D7-B46B575488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319838"/>
            <a:ext cx="4114800" cy="365125"/>
          </a:xfrm>
        </p:spPr>
        <p:txBody>
          <a:bodyPr/>
          <a:lstStyle/>
          <a:p>
            <a:fld id="{EB53C135-CEC6-A548-8917-8F7FEB8235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Google Shape;642;p49">
            <a:extLst>
              <a:ext uri="{FF2B5EF4-FFF2-40B4-BE49-F238E27FC236}">
                <a16:creationId xmlns:a16="http://schemas.microsoft.com/office/drawing/2014/main" id="{E52FEADC-2115-467A-A981-A2610B252627}"/>
              </a:ext>
            </a:extLst>
          </p:cNvPr>
          <p:cNvSpPr txBox="1"/>
          <p:nvPr/>
        </p:nvSpPr>
        <p:spPr>
          <a:xfrm>
            <a:off x="738669" y="4559137"/>
            <a:ext cx="2826463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Alan Romano</a:t>
            </a:r>
            <a:endParaRPr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alanroma@buffalo.edu</a:t>
            </a:r>
            <a:endParaRPr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3" name="Google Shape;643;p49">
            <a:extLst>
              <a:ext uri="{FF2B5EF4-FFF2-40B4-BE49-F238E27FC236}">
                <a16:creationId xmlns:a16="http://schemas.microsoft.com/office/drawing/2014/main" id="{11EFBDE9-4905-4B05-B545-C3814136FE1E}"/>
              </a:ext>
            </a:extLst>
          </p:cNvPr>
          <p:cNvSpPr txBox="1"/>
          <p:nvPr/>
        </p:nvSpPr>
        <p:spPr>
          <a:xfrm>
            <a:off x="4239857" y="4559137"/>
            <a:ext cx="2826463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Weihang Wang</a:t>
            </a:r>
            <a:endParaRPr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weihangw@buffalo.edu</a:t>
            </a:r>
            <a:endParaRPr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5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8139B3-2ED8-4726-AB11-90ADCDCD1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6D1CE6-F88E-4639-9F02-C3915878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WebAssembly Looks Like</a:t>
            </a:r>
            <a:endParaRPr lang="en-US" dirty="0"/>
          </a:p>
        </p:txBody>
      </p:sp>
      <p:sp>
        <p:nvSpPr>
          <p:cNvPr id="5" name="Google Shape;96;p17">
            <a:extLst>
              <a:ext uri="{FF2B5EF4-FFF2-40B4-BE49-F238E27FC236}">
                <a16:creationId xmlns:a16="http://schemas.microsoft.com/office/drawing/2014/main" id="{F601733B-B999-4FA9-9A1B-2B11A4A17EC7}"/>
              </a:ext>
            </a:extLst>
          </p:cNvPr>
          <p:cNvSpPr txBox="1"/>
          <p:nvPr/>
        </p:nvSpPr>
        <p:spPr>
          <a:xfrm>
            <a:off x="1800675" y="2466299"/>
            <a:ext cx="2162400" cy="231330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(){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b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9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a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9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(a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b){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}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97;p17">
            <a:extLst>
              <a:ext uri="{FF2B5EF4-FFF2-40B4-BE49-F238E27FC236}">
                <a16:creationId xmlns:a16="http://schemas.microsoft.com/office/drawing/2014/main" id="{70F28D1B-FD35-46F0-AFDF-9A474ADD030F}"/>
              </a:ext>
            </a:extLst>
          </p:cNvPr>
          <p:cNvSpPr txBox="1"/>
          <p:nvPr/>
        </p:nvSpPr>
        <p:spPr>
          <a:xfrm>
            <a:off x="8152575" y="2466299"/>
            <a:ext cx="2162400" cy="231330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$f0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(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$var0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</a:t>
            </a: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16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.sub</a:t>
            </a:r>
            <a:endParaRPr sz="120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.tee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$var0</a:t>
            </a:r>
            <a:endParaRPr sz="120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$var0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20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8;p17">
            <a:extLst>
              <a:ext uri="{FF2B5EF4-FFF2-40B4-BE49-F238E27FC236}">
                <a16:creationId xmlns:a16="http://schemas.microsoft.com/office/drawing/2014/main" id="{6EDC99F4-9423-4F6C-95DA-AEA537D8E849}"/>
              </a:ext>
            </a:extLst>
          </p:cNvPr>
          <p:cNvSpPr txBox="1"/>
          <p:nvPr/>
        </p:nvSpPr>
        <p:spPr>
          <a:xfrm>
            <a:off x="4151775" y="2466299"/>
            <a:ext cx="3812100" cy="231330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00000000: 0061 736d 0100 0000 0117 0560 017f 017f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00000010: 6001 7f00 6000 017f 6000 0060 027f 7f01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00000020: 7f02 2f02 0365 6e76 1665 6d73 6372 6970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00000030: 7465 6e5f 7265 7369 7a65 5f68 6561 7000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00000040: 0003 656e 7606 6d65 6d6f 7279 0201 8002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00000050: 8002 030b 0a03 0402 0000 0102 0100 0006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00000060: 0f02 7f01 41a0 8dc0 020b 7f00 41f4 0b0b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00000070: 0787 010a 115f 5f77 6173 6d5f 6361 6c6c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00000080: 5f63 746f 7273 0001 046d 6169 6e00 0210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00000090: 5f5f 6572 726e 6f5f 6c6f 6361 7469 6f6e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000000a0: 0003 0973 7461 636b 5361 7665 0007 0c73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000000b0: 7461 636b 5265 7374 6f72 6500 080a 7374  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...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1" name="Google Shape;99;p17">
            <a:extLst>
              <a:ext uri="{FF2B5EF4-FFF2-40B4-BE49-F238E27FC236}">
                <a16:creationId xmlns:a16="http://schemas.microsoft.com/office/drawing/2014/main" id="{E619ED95-FFDA-4F19-BC58-0DF637EDEE6B}"/>
              </a:ext>
            </a:extLst>
          </p:cNvPr>
          <p:cNvSpPr txBox="1"/>
          <p:nvPr/>
        </p:nvSpPr>
        <p:spPr>
          <a:xfrm>
            <a:off x="1955775" y="4779599"/>
            <a:ext cx="1852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Source Code</a:t>
            </a:r>
            <a:endParaRPr/>
          </a:p>
        </p:txBody>
      </p:sp>
      <p:sp>
        <p:nvSpPr>
          <p:cNvPr id="13" name="Google Shape;100;p17">
            <a:extLst>
              <a:ext uri="{FF2B5EF4-FFF2-40B4-BE49-F238E27FC236}">
                <a16:creationId xmlns:a16="http://schemas.microsoft.com/office/drawing/2014/main" id="{8BF8DBC9-ADD8-4002-A0AA-B02FD68A24E9}"/>
              </a:ext>
            </a:extLst>
          </p:cNvPr>
          <p:cNvSpPr txBox="1"/>
          <p:nvPr/>
        </p:nvSpPr>
        <p:spPr>
          <a:xfrm>
            <a:off x="4613615" y="4771712"/>
            <a:ext cx="2733319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WebAssembly Binary</a:t>
            </a:r>
            <a:endParaRPr dirty="0"/>
          </a:p>
        </p:txBody>
      </p:sp>
      <p:sp>
        <p:nvSpPr>
          <p:cNvPr id="15" name="Google Shape;101;p17">
            <a:extLst>
              <a:ext uri="{FF2B5EF4-FFF2-40B4-BE49-F238E27FC236}">
                <a16:creationId xmlns:a16="http://schemas.microsoft.com/office/drawing/2014/main" id="{F0BFD9F0-26C5-4BFF-B7C9-F01FCD666F73}"/>
              </a:ext>
            </a:extLst>
          </p:cNvPr>
          <p:cNvSpPr txBox="1"/>
          <p:nvPr/>
        </p:nvSpPr>
        <p:spPr>
          <a:xfrm>
            <a:off x="8152575" y="4779599"/>
            <a:ext cx="2162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WebAssembly Text</a:t>
            </a:r>
            <a:endParaRPr/>
          </a:p>
        </p:txBody>
      </p:sp>
      <p:sp>
        <p:nvSpPr>
          <p:cNvPr id="17" name="Google Shape;102;p17">
            <a:extLst>
              <a:ext uri="{FF2B5EF4-FFF2-40B4-BE49-F238E27FC236}">
                <a16:creationId xmlns:a16="http://schemas.microsoft.com/office/drawing/2014/main" id="{B69450C7-3810-4F82-947A-2650E63CBDA6}"/>
              </a:ext>
            </a:extLst>
          </p:cNvPr>
          <p:cNvSpPr txBox="1"/>
          <p:nvPr/>
        </p:nvSpPr>
        <p:spPr>
          <a:xfrm>
            <a:off x="1835675" y="5312099"/>
            <a:ext cx="8520600" cy="63600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WebAssembly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instantiate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sample.wasm</a:t>
            </a:r>
            <a:r>
              <a:rPr lang="en" sz="120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, imports)</a:t>
            </a:r>
            <a:endParaRPr sz="120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then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7986E7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wasm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wasm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instance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exports</a:t>
            </a:r>
            <a:r>
              <a:rPr lang="en" sz="120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f0()</a:t>
            </a:r>
            <a:r>
              <a:rPr lang="en" sz="120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" name="Google Shape;103;p17">
            <a:extLst>
              <a:ext uri="{FF2B5EF4-FFF2-40B4-BE49-F238E27FC236}">
                <a16:creationId xmlns:a16="http://schemas.microsoft.com/office/drawing/2014/main" id="{ADC4D134-A141-4A19-9CAE-FBD1C500A6E8}"/>
              </a:ext>
            </a:extLst>
          </p:cNvPr>
          <p:cNvSpPr txBox="1"/>
          <p:nvPr/>
        </p:nvSpPr>
        <p:spPr>
          <a:xfrm>
            <a:off x="1792725" y="2086236"/>
            <a:ext cx="21783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sample.c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" name="Google Shape;104;p17">
            <a:extLst>
              <a:ext uri="{FF2B5EF4-FFF2-40B4-BE49-F238E27FC236}">
                <a16:creationId xmlns:a16="http://schemas.microsoft.com/office/drawing/2014/main" id="{F6E99C04-66E1-4A4F-B23B-EC95C06B7915}"/>
              </a:ext>
            </a:extLst>
          </p:cNvPr>
          <p:cNvSpPr txBox="1"/>
          <p:nvPr/>
        </p:nvSpPr>
        <p:spPr>
          <a:xfrm>
            <a:off x="4151775" y="2090547"/>
            <a:ext cx="38121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sample.wasm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" name="Google Shape;105;p17">
            <a:extLst>
              <a:ext uri="{FF2B5EF4-FFF2-40B4-BE49-F238E27FC236}">
                <a16:creationId xmlns:a16="http://schemas.microsoft.com/office/drawing/2014/main" id="{F3BF32BA-BA99-42A4-B331-72C1F0969AE3}"/>
              </a:ext>
            </a:extLst>
          </p:cNvPr>
          <p:cNvSpPr txBox="1"/>
          <p:nvPr/>
        </p:nvSpPr>
        <p:spPr>
          <a:xfrm>
            <a:off x="8144625" y="2090547"/>
            <a:ext cx="21624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sample.wat</a:t>
            </a:r>
            <a:endParaRPr/>
          </a:p>
        </p:txBody>
      </p:sp>
      <p:sp>
        <p:nvSpPr>
          <p:cNvPr id="25" name="Google Shape;106;p17">
            <a:extLst>
              <a:ext uri="{FF2B5EF4-FFF2-40B4-BE49-F238E27FC236}">
                <a16:creationId xmlns:a16="http://schemas.microsoft.com/office/drawing/2014/main" id="{ECD7D2C3-66E6-4A96-ABCA-3E1F7EEADD31}"/>
              </a:ext>
            </a:extLst>
          </p:cNvPr>
          <p:cNvSpPr txBox="1"/>
          <p:nvPr/>
        </p:nvSpPr>
        <p:spPr>
          <a:xfrm>
            <a:off x="1835700" y="5932324"/>
            <a:ext cx="8520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 Calling Code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968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26DD34-2A04-492C-A644-9852FE42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Understanding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06E3F-9021-4AA8-B608-6C4013B7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format is readable but quickly becomes incomprehensible</a:t>
            </a:r>
          </a:p>
          <a:p>
            <a:r>
              <a:rPr lang="en-US" dirty="0"/>
              <a:t>Assembly-like syntax hard to interpret</a:t>
            </a:r>
          </a:p>
          <a:p>
            <a:r>
              <a:rPr lang="en-US" dirty="0"/>
              <a:t>~42% of modules come from third-party sources</a:t>
            </a:r>
          </a:p>
          <a:p>
            <a:r>
              <a:rPr lang="en-US" dirty="0"/>
              <a:t>Malicious use cases have been observed in the wild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79DA5-4D97-422B-9A55-48D6F4346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5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3349341"/>
            <a:ext cx="4883961" cy="590931"/>
          </a:xfrm>
        </p:spPr>
        <p:txBody>
          <a:bodyPr/>
          <a:lstStyle/>
          <a:p>
            <a:r>
              <a:rPr lang="en-US" dirty="0"/>
              <a:t>Module Sections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1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Types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CE47F-7843-4886-A077-C74EDD8455F1}"/>
              </a:ext>
            </a:extLst>
          </p:cNvPr>
          <p:cNvSpPr txBox="1"/>
          <p:nvPr/>
        </p:nvSpPr>
        <p:spPr>
          <a:xfrm>
            <a:off x="733425" y="3000375"/>
            <a:ext cx="45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Function signatures that state the number and value types of parameters and the type of the result, if any </a:t>
            </a: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1795463"/>
            <a:ext cx="4938944" cy="4574857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6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Imports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CE47F-7843-4886-A077-C74EDD8455F1}"/>
              </a:ext>
            </a:extLst>
          </p:cNvPr>
          <p:cNvSpPr txBox="1"/>
          <p:nvPr/>
        </p:nvSpPr>
        <p:spPr>
          <a:xfrm>
            <a:off x="733425" y="3000375"/>
            <a:ext cx="456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Functions, variables, tables, or memory buffers passed in from a JavaScript context</a:t>
            </a: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2143346"/>
            <a:ext cx="4938944" cy="4226974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61"/>
            <a:ext cx="4938944" cy="843076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BB540-FC55-407F-A1F5-CC759B65D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1B4AE4-0381-4095-968A-2624BCC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08" y="2101290"/>
            <a:ext cx="4883961" cy="590931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7" name="Google Shape;118;p19">
            <a:extLst>
              <a:ext uri="{FF2B5EF4-FFF2-40B4-BE49-F238E27FC236}">
                <a16:creationId xmlns:a16="http://schemas.microsoft.com/office/drawing/2014/main" id="{34657111-A435-41B6-A6BC-8A86BADB9DBF}"/>
              </a:ext>
            </a:extLst>
          </p:cNvPr>
          <p:cNvSpPr txBox="1"/>
          <p:nvPr/>
        </p:nvSpPr>
        <p:spPr>
          <a:xfrm>
            <a:off x="7253056" y="923450"/>
            <a:ext cx="4938944" cy="5446870"/>
          </a:xfrm>
          <a:prstGeom prst="rect">
            <a:avLst/>
          </a:prstGeom>
          <a:solidFill>
            <a:srgbClr val="292D3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module</a:t>
            </a:r>
            <a:endParaRPr sz="1300" dirty="0">
              <a:solidFill>
                <a:srgbClr val="C792EA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js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$js.func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dirty="0">
                <a:solidFill>
                  <a:srgbClr val="292D3E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 dirty="0">
                <a:solidFill>
                  <a:schemeClr val="tx1">
                    <a:lumMod val="50000"/>
                  </a:schemeClr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.store</a:t>
            </a:r>
            <a:endParaRPr sz="1300" dirty="0">
              <a:solidFill>
                <a:srgbClr val="89DDFF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param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local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.get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$p0</a:t>
            </a:r>
            <a:endParaRPr sz="1300" dirty="0">
              <a:solidFill>
                <a:srgbClr val="FFCB6B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.load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1300" dirty="0">
              <a:solidFill>
                <a:srgbClr val="F78C6C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.eqz)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memory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$M0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$T0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funcref)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$g1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mut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i32)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123456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$d0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1024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ABCDE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\ff\ff\ff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$d1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FFCB6B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i32</a:t>
            </a:r>
            <a:r>
              <a:rPr lang="en" sz="1300" dirty="0">
                <a:solidFill>
                  <a:srgbClr val="89DD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.const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1124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" sz="1300" dirty="0">
                <a:solidFill>
                  <a:srgbClr val="F78C6C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\ff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function1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$function1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export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C3E88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otherName</a:t>
            </a:r>
            <a:r>
              <a:rPr lang="en" sz="1300" dirty="0">
                <a:solidFill>
                  <a:srgbClr val="D9F5DD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300" dirty="0">
                <a:solidFill>
                  <a:srgbClr val="C792EA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dirty="0">
                <a:solidFill>
                  <a:srgbClr val="82AAFF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$function2</a:t>
            </a:r>
            <a:r>
              <a:rPr lang="en" sz="1300" dirty="0">
                <a:solidFill>
                  <a:srgbClr val="BFC7D5"/>
                </a:solidFill>
                <a:highlight>
                  <a:srgbClr val="292D3E"/>
                </a:highlight>
                <a:latin typeface="Consolas"/>
                <a:ea typeface="Consolas"/>
                <a:cs typeface="Consolas"/>
                <a:sym typeface="Consolas"/>
              </a:rPr>
              <a:t>)))</a:t>
            </a:r>
            <a:endParaRPr sz="1300" dirty="0">
              <a:solidFill>
                <a:srgbClr val="BFC7D5"/>
              </a:solidFill>
              <a:highlight>
                <a:srgbClr val="292D3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119;p19">
            <a:extLst>
              <a:ext uri="{FF2B5EF4-FFF2-40B4-BE49-F238E27FC236}">
                <a16:creationId xmlns:a16="http://schemas.microsoft.com/office/drawing/2014/main" id="{F764E9B3-62CD-4523-AD7A-92620776EF21}"/>
              </a:ext>
            </a:extLst>
          </p:cNvPr>
          <p:cNvSpPr/>
          <p:nvPr/>
        </p:nvSpPr>
        <p:spPr>
          <a:xfrm>
            <a:off x="7443392" y="1300270"/>
            <a:ext cx="4426052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9">
            <a:extLst>
              <a:ext uri="{FF2B5EF4-FFF2-40B4-BE49-F238E27FC236}">
                <a16:creationId xmlns:a16="http://schemas.microsoft.com/office/drawing/2014/main" id="{53F106B6-3204-4464-B9DC-2A3B5F6A77D5}"/>
              </a:ext>
            </a:extLst>
          </p:cNvPr>
          <p:cNvSpPr/>
          <p:nvPr/>
        </p:nvSpPr>
        <p:spPr>
          <a:xfrm>
            <a:off x="7443391" y="1833390"/>
            <a:ext cx="4426053" cy="26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5D0B8DB0-06EB-47B1-B6D1-57B5B0753BA7}"/>
              </a:ext>
            </a:extLst>
          </p:cNvPr>
          <p:cNvSpPr/>
          <p:nvPr/>
        </p:nvSpPr>
        <p:spPr>
          <a:xfrm>
            <a:off x="7443390" y="2164968"/>
            <a:ext cx="4426053" cy="22013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2F5A5E-6C17-4536-B886-1E8B2A167234}"/>
              </a:ext>
            </a:extLst>
          </p:cNvPr>
          <p:cNvSpPr/>
          <p:nvPr/>
        </p:nvSpPr>
        <p:spPr>
          <a:xfrm>
            <a:off x="7443392" y="4420448"/>
            <a:ext cx="4426054" cy="1999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3;p19">
            <a:extLst>
              <a:ext uri="{FF2B5EF4-FFF2-40B4-BE49-F238E27FC236}">
                <a16:creationId xmlns:a16="http://schemas.microsoft.com/office/drawing/2014/main" id="{6AFA7FEB-E8D3-49F7-8891-21F4C3E4303A}"/>
              </a:ext>
            </a:extLst>
          </p:cNvPr>
          <p:cNvSpPr/>
          <p:nvPr/>
        </p:nvSpPr>
        <p:spPr>
          <a:xfrm>
            <a:off x="7443389" y="4691520"/>
            <a:ext cx="4426054" cy="21149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19">
            <a:extLst>
              <a:ext uri="{FF2B5EF4-FFF2-40B4-BE49-F238E27FC236}">
                <a16:creationId xmlns:a16="http://schemas.microsoft.com/office/drawing/2014/main" id="{B548227C-F198-482C-8C30-0E0BB6EB32C8}"/>
              </a:ext>
            </a:extLst>
          </p:cNvPr>
          <p:cNvSpPr/>
          <p:nvPr/>
        </p:nvSpPr>
        <p:spPr>
          <a:xfrm>
            <a:off x="7443388" y="4974185"/>
            <a:ext cx="4426057" cy="37946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5;p19">
            <a:extLst>
              <a:ext uri="{FF2B5EF4-FFF2-40B4-BE49-F238E27FC236}">
                <a16:creationId xmlns:a16="http://schemas.microsoft.com/office/drawing/2014/main" id="{6C242F7F-9D19-4028-A6A2-7285870793E1}"/>
              </a:ext>
            </a:extLst>
          </p:cNvPr>
          <p:cNvSpPr/>
          <p:nvPr/>
        </p:nvSpPr>
        <p:spPr>
          <a:xfrm>
            <a:off x="7443388" y="5430688"/>
            <a:ext cx="4426057" cy="42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0D713E34-132D-45B6-9BF3-AAE3556D44F8}"/>
              </a:ext>
            </a:extLst>
          </p:cNvPr>
          <p:cNvSpPr/>
          <p:nvPr/>
        </p:nvSpPr>
        <p:spPr>
          <a:xfrm>
            <a:off x="7443391" y="5925104"/>
            <a:ext cx="4426051" cy="37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E5993852-7DB3-442B-9BC0-0CA2070DC6D3}"/>
              </a:ext>
            </a:extLst>
          </p:cNvPr>
          <p:cNvSpPr txBox="1"/>
          <p:nvPr/>
        </p:nvSpPr>
        <p:spPr>
          <a:xfrm>
            <a:off x="5299969" y="1365168"/>
            <a:ext cx="1928700" cy="495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Types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Imports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Functions</a:t>
            </a:r>
            <a:endParaRPr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Memory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Tables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Globals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sz="12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Data Segments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Exports</a:t>
            </a:r>
            <a:endParaRPr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Google Shape;143;p20">
            <a:extLst>
              <a:ext uri="{FF2B5EF4-FFF2-40B4-BE49-F238E27FC236}">
                <a16:creationId xmlns:a16="http://schemas.microsoft.com/office/drawing/2014/main" id="{E93BB73F-14AD-4CAB-A4D8-62FA0B74B979}"/>
              </a:ext>
            </a:extLst>
          </p:cNvPr>
          <p:cNvSpPr/>
          <p:nvPr/>
        </p:nvSpPr>
        <p:spPr>
          <a:xfrm>
            <a:off x="7253056" y="4398675"/>
            <a:ext cx="4938944" cy="1971645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0D2E45E5-5A5C-4C33-A7E0-F46754E71DB7}"/>
              </a:ext>
            </a:extLst>
          </p:cNvPr>
          <p:cNvSpPr/>
          <p:nvPr/>
        </p:nvSpPr>
        <p:spPr>
          <a:xfrm>
            <a:off x="7253056" y="936160"/>
            <a:ext cx="4938944" cy="1178389"/>
          </a:xfrm>
          <a:prstGeom prst="rect">
            <a:avLst/>
          </a:prstGeom>
          <a:solidFill>
            <a:srgbClr val="EEEEEE">
              <a:alpha val="52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A397-8556-4510-8AEE-368A16346713}"/>
              </a:ext>
            </a:extLst>
          </p:cNvPr>
          <p:cNvSpPr txBox="1"/>
          <p:nvPr/>
        </p:nvSpPr>
        <p:spPr>
          <a:xfrm>
            <a:off x="733425" y="3000375"/>
            <a:ext cx="45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Declare the function name and signature and define the function code as a sequence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6567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4391</Words>
  <Application>Microsoft Office PowerPoint</Application>
  <PresentationFormat>Widescreen</PresentationFormat>
  <Paragraphs>838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Regular</vt:lpstr>
      <vt:lpstr>Consolas</vt:lpstr>
      <vt:lpstr>Georgia</vt:lpstr>
      <vt:lpstr>System Font Regular</vt:lpstr>
      <vt:lpstr>Office Theme</vt:lpstr>
      <vt:lpstr>WASim: Understanding Webassembly Applications Through Classification</vt:lpstr>
      <vt:lpstr>WebAssembly</vt:lpstr>
      <vt:lpstr>WebAssembly Adoption</vt:lpstr>
      <vt:lpstr>What WebAssembly Looks Like</vt:lpstr>
      <vt:lpstr>Need for Understanding</vt:lpstr>
      <vt:lpstr>Module Sections</vt:lpstr>
      <vt:lpstr>Types</vt:lpstr>
      <vt:lpstr>Imports</vt:lpstr>
      <vt:lpstr>Functions</vt:lpstr>
      <vt:lpstr>Memory</vt:lpstr>
      <vt:lpstr>Tables</vt:lpstr>
      <vt:lpstr>Globals</vt:lpstr>
      <vt:lpstr>Data Segments</vt:lpstr>
      <vt:lpstr>Exports</vt:lpstr>
      <vt:lpstr>What does this do?</vt:lpstr>
      <vt:lpstr>What does this do?</vt:lpstr>
      <vt:lpstr>Malicious Use Cases: Cryptojacking</vt:lpstr>
      <vt:lpstr>Malicious Use Cases: Hidden JavaScript Carrier</vt:lpstr>
      <vt:lpstr>WASim: Understanding WebAssembly Applications through Classification</vt:lpstr>
      <vt:lpstr>Wasm Collector</vt:lpstr>
      <vt:lpstr>Sample Gathering Process</vt:lpstr>
      <vt:lpstr>Feature Extractor</vt:lpstr>
      <vt:lpstr>Asm.js WebAssembly Support</vt:lpstr>
      <vt:lpstr>Program Features Used</vt:lpstr>
      <vt:lpstr>PowerPoint Presentation</vt:lpstr>
      <vt:lpstr>PowerPoint Presentation</vt:lpstr>
      <vt:lpstr>PowerPoint Presentation</vt:lpstr>
      <vt:lpstr>PowerPoint Presentation</vt:lpstr>
      <vt:lpstr>WebAssembly Classifier</vt:lpstr>
      <vt:lpstr>Purpose Categories</vt:lpstr>
      <vt:lpstr>Naive Bayes Classifier</vt:lpstr>
      <vt:lpstr>Random Forest Classifier</vt:lpstr>
      <vt:lpstr>Support Vector Machine Classifier</vt:lpstr>
      <vt:lpstr>Neural Network Classifier</vt:lpstr>
      <vt:lpstr>Demo</vt:lpstr>
      <vt:lpstr>Thank you for watching!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2024-02-15T23:38:55Z</dcterms:created>
  <dcterms:modified xsi:type="dcterms:W3CDTF">2024-02-15T23:39:02Z</dcterms:modified>
  <cp:category/>
</cp:coreProperties>
</file>